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72" autoAdjust="0"/>
  </p:normalViewPr>
  <p:slideViewPr>
    <p:cSldViewPr snapToGrid="0" snapToObjects="1">
      <p:cViewPr varScale="1">
        <p:scale>
          <a:sx n="59" d="100"/>
          <a:sy n="59" d="100"/>
        </p:scale>
        <p:origin x="-1808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50518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lang="en-US" sz="1600" dirty="0" smtClean="0"/>
              <a:t>Continental </a:t>
            </a:r>
            <a:r>
              <a:rPr sz="1600" dirty="0" smtClean="0"/>
              <a:t>shelf </a:t>
            </a:r>
            <a:r>
              <a:rPr lang="is-IS" sz="1600" dirty="0" smtClean="0"/>
              <a:t>…</a:t>
            </a:r>
            <a:endParaRPr sz="1600" dirty="0"/>
          </a:p>
          <a:p>
            <a:pPr marL="169333" lvl="0" indent="-169333">
              <a:buSzPct val="75000"/>
              <a:buChar char="-"/>
              <a:defRPr sz="1800"/>
            </a:pPr>
            <a:r>
              <a:rPr lang="en-US" sz="1600" dirty="0" smtClean="0"/>
              <a:t>ACC,</a:t>
            </a:r>
            <a:r>
              <a:rPr lang="en-US" sz="1600" baseline="0" dirty="0" smtClean="0"/>
              <a:t> PDO; </a:t>
            </a:r>
            <a:r>
              <a:rPr sz="1600" dirty="0" smtClean="0"/>
              <a:t>spatial </a:t>
            </a:r>
            <a:r>
              <a:rPr sz="1600" dirty="0"/>
              <a:t>variation in primary production, freshwater input</a:t>
            </a:r>
            <a:r>
              <a:rPr sz="1600" dirty="0" smtClean="0"/>
              <a:t>, </a:t>
            </a:r>
            <a:r>
              <a:rPr sz="1600" dirty="0"/>
              <a:t>fishing pressure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sz="1600" dirty="0" smtClean="0"/>
              <a:t>very </a:t>
            </a:r>
            <a:r>
              <a:rPr sz="1600" dirty="0"/>
              <a:t>well-sampled by NOAA’s bottom trawl survey since 1984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lays a grid of fixed points over the region, and projects survey data onto those points</a:t>
            </a:r>
          </a:p>
          <a:p>
            <a:pPr lvl="0">
              <a:defRPr sz="1800"/>
            </a:pPr>
            <a:r>
              <a:rPr sz="1600" dirty="0"/>
              <a:t>- corrects for between-year differences in sampling location &amp; depth</a:t>
            </a:r>
          </a:p>
          <a:p>
            <a:pPr lvl="0">
              <a:defRPr sz="1800"/>
            </a:pPr>
            <a:endParaRPr lang="en-US" sz="1600" dirty="0" smtClean="0"/>
          </a:p>
          <a:p>
            <a:pPr lvl="0">
              <a:defRPr sz="1800"/>
            </a:pPr>
            <a:endParaRPr lang="en-US" sz="1600" dirty="0" smtClean="0"/>
          </a:p>
          <a:p>
            <a:pPr lvl="0"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/>
              <a:t>- data were projected on an Albers grid of fixed points to correct for between-year differences in sampling location &amp; depth</a:t>
            </a:r>
          </a:p>
          <a:p>
            <a:pPr lvl="0">
              <a:defRPr sz="1800"/>
            </a:pPr>
            <a:r>
              <a:rPr sz="1600" dirty="0"/>
              <a:t>Because we’re interested in spatial distributions, not depth distributions: </a:t>
            </a:r>
          </a:p>
          <a:p>
            <a:pPr lvl="0"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/>
              <a:t>the model treated year and depth as fixed effects on CPUE, because most groundfish exhibit spatial patterns related to depth.  Including depth as a fixed effect corrects for species-specific affinities for a given depth range. The estimated range at which the spatial correlation in the spatial field falls to 0.05 after accounting for depth ranged from 10 km – 500 km with most species exhibiting a range of 65 km.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omitting rare species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divided the region into 10 local communities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these </a:t>
            </a:r>
            <a:r>
              <a:rPr sz="1600" dirty="0"/>
              <a:t>are all 50-150m depth, distinct areas separated by canyons or stretches of deeper areas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sz="1600" dirty="0" smtClean="0"/>
              <a:t>1000 km</a:t>
            </a:r>
            <a:r>
              <a:rPr lang="en-US" sz="1600" baseline="0" dirty="0" smtClean="0"/>
              <a:t> end-to-end</a:t>
            </a:r>
            <a:endParaRPr sz="16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look at local diversity metrics across the region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local communities are ordered west to east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bootstrapped </a:t>
            </a:r>
            <a:r>
              <a:rPr sz="1600" dirty="0"/>
              <a:t>values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diversity </a:t>
            </a:r>
            <a:r>
              <a:rPr sz="1600" dirty="0"/>
              <a:t>in local communities is similar across the region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here: alpha diversity (exponent of the Shannon-Weiner index, i.e. effective number of species) (eveness)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69333" indent="-169333">
              <a:buSzPct val="75000"/>
              <a:buChar char="-"/>
              <a:defRPr sz="1600"/>
            </a:lvl1pPr>
          </a:lstStyle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diversity of functional </a:t>
            </a:r>
            <a:r>
              <a:rPr sz="1600" dirty="0" smtClean="0"/>
              <a:t>traits</a:t>
            </a:r>
            <a:r>
              <a:rPr lang="en-US" sz="1600" dirty="0" smtClean="0"/>
              <a:t> – Rao’s quadratic entropy</a:t>
            </a:r>
            <a:r>
              <a:rPr sz="1600" dirty="0" smtClean="0"/>
              <a:t> </a:t>
            </a:r>
            <a:r>
              <a:rPr sz="1600" dirty="0"/>
              <a:t>(a few pairwise differences, otherwise invariant across local communities)</a:t>
            </a:r>
          </a:p>
          <a:p>
            <a:pPr marL="232833" lvl="0" indent="-232833">
              <a:buSzPct val="75000"/>
              <a:buChar char="-"/>
              <a:defRPr sz="1800"/>
            </a:pPr>
            <a:endParaRPr sz="1600" dirty="0"/>
          </a:p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Rao’s Q, function of </a:t>
            </a:r>
            <a:r>
              <a:rPr sz="1600" dirty="0" smtClean="0"/>
              <a:t>between</a:t>
            </a:r>
            <a:r>
              <a:rPr sz="1600" dirty="0"/>
              <a:t>-species distance matrix for traits, and species relative abundances</a:t>
            </a:r>
          </a:p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Used orthogonal, uncorrelated traits</a:t>
            </a:r>
          </a:p>
          <a:p>
            <a:pPr marL="232833" lvl="0" indent="-232833">
              <a:buSzPct val="75000"/>
              <a:buChar char="-"/>
              <a:defRPr sz="1800"/>
            </a:pPr>
            <a:r>
              <a:rPr sz="1600" dirty="0"/>
              <a:t>Not corrected for species richness, since similar between patches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69333" indent="-169333">
              <a:buSzPct val="75000"/>
              <a:buChar char="-"/>
              <a:defRPr sz="1600"/>
            </a:lvl1pPr>
          </a:lstStyle>
          <a:p>
            <a:pPr lvl="0">
              <a:defRPr sz="1800"/>
            </a:pPr>
            <a:r>
              <a:rPr sz="1600"/>
              <a:t>exception is species richness (based on probability of occurrence): greater richness in these 3 western-most areas with lower primary production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intriguing: despite these similarities, there is strong spatial turnover in species identity (community composition) along the East-West gradient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these are results of NMDS … each of these hulls encompasses the ordination of each local community in each year (eg comm 1 in 1984, in 1987, 1990, etc )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distance between objects indicates dissimilarity</a:t>
            </a:r>
          </a:p>
          <a:p>
            <a:pPr marL="169333" lvl="0" indent="-169333">
              <a:buSzPct val="75000"/>
              <a:buChar char="-"/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/>
              <a:t>- goa: change in identity but not other div or functional </a:t>
            </a:r>
            <a:r>
              <a:rPr sz="1600" dirty="0" smtClean="0"/>
              <a:t>div</a:t>
            </a:r>
            <a:endParaRPr sz="16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/>
              <a:t>- Local scale: The relationship between diversity and stability has been well studied and its underlying mechanisms are relatively well-</a:t>
            </a:r>
            <a:r>
              <a:rPr sz="1600" dirty="0" smtClean="0"/>
              <a:t>understood</a:t>
            </a:r>
            <a:endParaRPr sz="16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pPr lvl="0">
              <a:defRPr sz="1800"/>
            </a:pPr>
            <a:endParaRPr sz="15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lvl="0" indent="-256116">
              <a:buSzPct val="75000"/>
              <a:buChar char="-"/>
              <a:defRPr sz="1800"/>
            </a:pPr>
            <a:r>
              <a:rPr sz="1600" dirty="0"/>
              <a:t>stability: coefficient of variation (CV) of total  community CUE</a:t>
            </a:r>
          </a:p>
          <a:p>
            <a:pPr marL="256116" lvl="0" indent="-256116">
              <a:buSzPct val="75000"/>
              <a:buChar char="-"/>
              <a:defRPr sz="1800"/>
            </a:pPr>
            <a:r>
              <a:rPr sz="1600" dirty="0" smtClean="0"/>
              <a:t>CV </a:t>
            </a:r>
            <a:r>
              <a:rPr sz="1600" dirty="0"/>
              <a:t>in each local community vs the region as a </a:t>
            </a:r>
            <a:r>
              <a:rPr sz="1600" dirty="0" smtClean="0"/>
              <a:t>whole</a:t>
            </a:r>
            <a:r>
              <a:rPr lang="en-US" sz="1600" dirty="0" smtClean="0"/>
              <a:t>: </a:t>
            </a:r>
            <a:r>
              <a:rPr sz="1600" dirty="0" smtClean="0"/>
              <a:t>the </a:t>
            </a:r>
            <a:r>
              <a:rPr sz="1600" dirty="0"/>
              <a:t>regional metacommunity is more stable than any of the local communities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sz="1600" dirty="0" smtClean="0"/>
              <a:t>how </a:t>
            </a:r>
            <a:r>
              <a:rPr sz="1600" dirty="0"/>
              <a:t>do we get from here to here.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species </a:t>
            </a:r>
            <a:r>
              <a:rPr sz="1600" dirty="0"/>
              <a:t>richness </a:t>
            </a:r>
            <a:r>
              <a:rPr lang="en-US" sz="1600" dirty="0" smtClean="0"/>
              <a:t>vs</a:t>
            </a:r>
            <a:r>
              <a:rPr sz="1600" dirty="0" smtClean="0"/>
              <a:t> stability</a:t>
            </a:r>
            <a:r>
              <a:rPr lang="en-US" sz="1600" dirty="0" smtClean="0"/>
              <a:t>:</a:t>
            </a:r>
            <a:r>
              <a:rPr sz="1600" dirty="0" smtClean="0"/>
              <a:t> </a:t>
            </a:r>
            <a:r>
              <a:rPr sz="1600" dirty="0"/>
              <a:t>there IS a </a:t>
            </a:r>
            <a:r>
              <a:rPr sz="1600" dirty="0" smtClean="0"/>
              <a:t>relationship</a:t>
            </a:r>
            <a:endParaRPr lang="en-US" sz="1600" dirty="0" smtClean="0"/>
          </a:p>
          <a:p>
            <a:pPr lvl="0">
              <a:defRPr sz="1800"/>
            </a:pPr>
            <a:r>
              <a:rPr lang="en-US" sz="1600" dirty="0" smtClean="0"/>
              <a:t>B</a:t>
            </a:r>
            <a:r>
              <a:rPr sz="1600" dirty="0" smtClean="0"/>
              <a:t>ut there </a:t>
            </a:r>
            <a:r>
              <a:rPr sz="1600" dirty="0"/>
              <a:t>are actually multiple pathways that can take us from diversity to stability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expected </a:t>
            </a:r>
            <a:r>
              <a:rPr sz="1600" dirty="0"/>
              <a:t>direction of relationships with stability if each of these mechanisms is supported</a:t>
            </a:r>
          </a:p>
          <a:p>
            <a:pPr lvl="0">
              <a:defRPr sz="1800"/>
            </a:pPr>
            <a:r>
              <a:rPr sz="1600" dirty="0"/>
              <a:t>At the local level:</a:t>
            </a:r>
          </a:p>
          <a:p>
            <a:pPr marL="388055" lvl="0" indent="-388055">
              <a:buSzPct val="100000"/>
              <a:buAutoNum type="arabicParenR"/>
              <a:defRPr sz="1800"/>
            </a:pPr>
            <a:r>
              <a:rPr sz="1600" dirty="0"/>
              <a:t>we should see greater stability (lower CV) with greater Asynchrony between species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points </a:t>
            </a:r>
            <a:r>
              <a:rPr sz="1600" dirty="0"/>
              <a:t>represent 100 random draws of each level of spatial aggregation of our 10 local communities. </a:t>
            </a:r>
          </a:p>
          <a:p>
            <a:pPr lvl="0">
              <a:defRPr sz="1800"/>
            </a:pPr>
            <a:r>
              <a:rPr sz="1600" dirty="0"/>
              <a:t>(100 random draws of 2 communities, 3 communities, 4 communities, etc, up to 8 communities. and then 9 and 10 are represented once because there are only a few (or one) possible combination of local communities. </a:t>
            </a:r>
          </a:p>
          <a:p>
            <a:pPr lvl="0">
              <a:defRPr sz="1800"/>
            </a:pPr>
            <a:endParaRPr sz="1600" dirty="0"/>
          </a:p>
          <a:p>
            <a:pPr lvl="0">
              <a:defRPr sz="1800"/>
            </a:pPr>
            <a:r>
              <a:rPr sz="1600" dirty="0" smtClean="0"/>
              <a:t>using </a:t>
            </a:r>
            <a:r>
              <a:rPr sz="1600" dirty="0"/>
              <a:t>the synchrony index from Kevin Gross’ 2014 paper</a:t>
            </a:r>
          </a:p>
          <a:p>
            <a:pPr lvl="0">
              <a:defRPr sz="1800"/>
            </a:pPr>
            <a:r>
              <a:rPr sz="1600" dirty="0"/>
              <a:t>mean synchrony = mean correlation coefficient r between the abundance of each species versus the rest of the community</a:t>
            </a:r>
          </a:p>
          <a:p>
            <a:pPr lvl="0">
              <a:defRPr sz="1800"/>
            </a:pPr>
            <a:r>
              <a:rPr sz="1600" dirty="0"/>
              <a:t>-1 = perfect asynchrony, +1 = perfect synchrony, 0 = species fluctuate independently</a:t>
            </a:r>
          </a:p>
          <a:p>
            <a:pPr lvl="0">
              <a:defRPr sz="1800"/>
            </a:pPr>
            <a:r>
              <a:rPr sz="1600" dirty="0"/>
              <a:t>- these values are all quite close to zero, suggesting that, at the local level, on average, between-species fluctuations are not synchronous, not Asynchronous, but instead fluctuating independently of each other</a:t>
            </a:r>
            <a:r>
              <a:rPr sz="1600" dirty="0" smtClean="0"/>
              <a:t>.</a:t>
            </a:r>
            <a:endParaRPr sz="1600" dirty="0"/>
          </a:p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88055" indent="-388055">
              <a:buSzPct val="100000"/>
              <a:buAutoNum type="arabicParenR"/>
              <a:defRPr sz="1600"/>
            </a:lvl1pPr>
          </a:lstStyle>
          <a:p>
            <a:pPr lvl="0">
              <a:defRPr sz="1800"/>
            </a:pPr>
            <a:r>
              <a:rPr sz="1600"/>
              <a:t>Still at the local level, stability should decline as species-level variation increases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 smtClean="0"/>
              <a:t>support </a:t>
            </a:r>
            <a:r>
              <a:rPr sz="1600" dirty="0"/>
              <a:t>for this mechanism as well.</a:t>
            </a:r>
          </a:p>
          <a:p>
            <a:pPr lvl="0">
              <a:defRPr sz="1800"/>
            </a:pPr>
            <a:r>
              <a:rPr sz="1600" dirty="0" smtClean="0"/>
              <a:t>using </a:t>
            </a:r>
            <a:r>
              <a:rPr sz="1600" dirty="0"/>
              <a:t>the formula for within-patch mean species variability from Shaopeng Wang &amp; Michel Loreau’s 2014 paper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At the beta level:</a:t>
            </a:r>
          </a:p>
          <a:p>
            <a:pPr marL="388055" lvl="0" indent="-388055">
              <a:buSzPct val="100000"/>
              <a:buAutoNum type="arabicParenR"/>
              <a:defRPr sz="1800"/>
            </a:pPr>
            <a:r>
              <a:rPr sz="1600"/>
              <a:t>should see greater stability with greater Asynchrony BETWEEN local communities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Asynchrony here is again the Kevin Gross index of synchrony</a:t>
            </a:r>
          </a:p>
          <a:p>
            <a:pPr lvl="0">
              <a:defRPr sz="1800"/>
            </a:pPr>
            <a:endParaRPr sz="1600"/>
          </a:p>
          <a:p>
            <a:pPr lvl="0">
              <a:defRPr sz="1800"/>
            </a:pPr>
            <a:r>
              <a:rPr sz="1600"/>
              <a:t>-1 = perfect asynchrony, +1 = perfect synchrony, 0 = species fluctuate independently</a:t>
            </a:r>
          </a:p>
          <a:p>
            <a:pPr lvl="0">
              <a:defRPr sz="1800"/>
            </a:pPr>
            <a:r>
              <a:rPr sz="1600"/>
              <a:t>these values have quite a large spread relative to those for between-species asynchrony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 dirty="0"/>
              <a:t>- here, </a:t>
            </a:r>
            <a:r>
              <a:rPr sz="1600" dirty="0" smtClean="0"/>
              <a:t>diversity </a:t>
            </a:r>
            <a:r>
              <a:rPr lang="en-US" sz="1600" dirty="0" smtClean="0"/>
              <a:t>= </a:t>
            </a:r>
            <a:r>
              <a:rPr sz="1600" dirty="0" smtClean="0"/>
              <a:t>species </a:t>
            </a:r>
            <a:r>
              <a:rPr sz="1600" dirty="0"/>
              <a:t>richness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begets stability via either asynchrony in species responses to environmental fluctuations 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or statistical averaging of random fluctuations in species abundances</a:t>
            </a:r>
          </a:p>
          <a:p>
            <a:pPr lvl="0">
              <a:defRPr sz="1800"/>
            </a:pPr>
            <a:r>
              <a:rPr sz="1600" dirty="0"/>
              <a:t>- </a:t>
            </a:r>
            <a:r>
              <a:rPr lang="en-US" sz="1600" dirty="0" smtClean="0"/>
              <a:t>M</a:t>
            </a:r>
            <a:r>
              <a:rPr sz="1600" dirty="0" smtClean="0"/>
              <a:t>echanisms</a:t>
            </a:r>
            <a:r>
              <a:rPr lang="en-US" sz="1600" dirty="0" smtClean="0"/>
              <a:t>:</a:t>
            </a:r>
            <a:r>
              <a:rPr lang="en-US" sz="1600" baseline="0" dirty="0" smtClean="0"/>
              <a:t> </a:t>
            </a:r>
            <a:r>
              <a:rPr sz="1600" dirty="0" smtClean="0"/>
              <a:t>portfolio </a:t>
            </a:r>
            <a:r>
              <a:rPr sz="1600" dirty="0"/>
              <a:t>effect, insurance hypothesis, negative covariance hypothesis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53" name="Shape 4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88055" indent="-388055">
              <a:buSzPct val="100000"/>
              <a:buAutoNum type="arabicParenR"/>
              <a:defRPr sz="1600"/>
            </a:lvl1pPr>
          </a:lstStyle>
          <a:p>
            <a:pPr lvl="0">
              <a:defRPr sz="1800"/>
            </a:pPr>
            <a:r>
              <a:rPr sz="1600" dirty="0"/>
              <a:t>Finally we should also see greater stability when there is more spatial turnover in species </a:t>
            </a:r>
            <a:r>
              <a:rPr sz="1600" dirty="0" smtClean="0"/>
              <a:t>identity</a:t>
            </a:r>
            <a:endParaRPr sz="16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8" name="Shape 4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Instead the data show a WEAK relationship going in the opposite direction.</a:t>
            </a:r>
          </a:p>
          <a:p>
            <a:pPr lvl="0">
              <a:defRPr sz="1800"/>
            </a:pPr>
            <a:r>
              <a:rPr sz="1600"/>
              <a:t>this is species turnover (spatial turnover in community composition between communities) measured using a Bray-Curtis dissimilarity index (Wisconsin double standardization)</a:t>
            </a:r>
          </a:p>
          <a:p>
            <a:pPr lvl="0">
              <a:defRPr sz="1800"/>
            </a:pPr>
            <a:endParaRPr sz="1600"/>
          </a:p>
          <a:p>
            <a:pPr lvl="0">
              <a:defRPr sz="1800"/>
            </a:pPr>
            <a:r>
              <a:rPr sz="1600"/>
              <a:t>relative importance …</a:t>
            </a:r>
          </a:p>
          <a:p>
            <a:pPr lvl="0">
              <a:defRPr sz="1800"/>
            </a:pPr>
            <a:r>
              <a:rPr sz="1600"/>
              <a:t>some of these relationships are tighter than others.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6" name="Shape 5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lang="en-US" sz="1600" dirty="0" smtClean="0"/>
              <a:t>Multiple pathways </a:t>
            </a:r>
          </a:p>
          <a:p>
            <a:pPr lvl="0">
              <a:defRPr sz="1800"/>
            </a:pPr>
            <a:r>
              <a:rPr sz="1600" dirty="0" smtClean="0"/>
              <a:t>looking </a:t>
            </a:r>
            <a:r>
              <a:rPr sz="1600" dirty="0"/>
              <a:t>only at a simple diversity-stability relationship at the regional level is not enough to understand what’s really going on and may not constitute best practices for informing management decisions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46" name="Shape 5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more specifically, decompose these local &amp; beta components into …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papers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4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regional</a:t>
            </a:r>
            <a:r>
              <a:rPr lang="en-US" sz="1600" baseline="0" dirty="0" smtClean="0"/>
              <a:t> =</a:t>
            </a:r>
            <a:r>
              <a:rPr sz="1600" dirty="0" smtClean="0"/>
              <a:t> collection </a:t>
            </a:r>
            <a:r>
              <a:rPr sz="1600" dirty="0"/>
              <a:t>of local </a:t>
            </a:r>
            <a:r>
              <a:rPr sz="1600" dirty="0" smtClean="0"/>
              <a:t>communities</a:t>
            </a:r>
            <a:endParaRPr lang="en-US" sz="1600" dirty="0" smtClean="0"/>
          </a:p>
          <a:p>
            <a:pPr marL="169333" lvl="0" indent="-169333">
              <a:buSzPct val="75000"/>
              <a:buChar char="-"/>
              <a:defRPr sz="1800"/>
            </a:pPr>
            <a:r>
              <a:rPr lang="en-US" sz="1600" b="1" dirty="0" smtClean="0"/>
              <a:t>We’ve thought a lot less about what happens at the regional scale</a:t>
            </a:r>
            <a:endParaRPr sz="1600" b="1" dirty="0"/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here, any relationship between diversity and stability can arise via multiple different pathways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 smtClean="0"/>
              <a:t>modified </a:t>
            </a:r>
            <a:r>
              <a:rPr lang="en-US" sz="1600" dirty="0" smtClean="0"/>
              <a:t>this framework </a:t>
            </a:r>
            <a:r>
              <a:rPr sz="1600" dirty="0" smtClean="0"/>
              <a:t>a </a:t>
            </a:r>
            <a:r>
              <a:rPr sz="1600" dirty="0"/>
              <a:t>little bit from a paper by Shaopeng Wang and Michel Loreau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they advocate that the path from diversity to stability at the regional scale can arise from processes at the scale of local communities and / or processes happening at the between-community scale (the beta scale)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lvl="0" indent="-158750">
              <a:buSzPct val="75000"/>
              <a:buChar char="-"/>
              <a:defRPr sz="1800"/>
            </a:pPr>
            <a:r>
              <a:rPr sz="1500" dirty="0"/>
              <a:t>more specifically, we can decompose these local &amp; beta mechanisms into …</a:t>
            </a:r>
          </a:p>
          <a:p>
            <a:pPr lvl="0">
              <a:defRPr sz="1800"/>
            </a:pPr>
            <a:endParaRPr sz="15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 dirty="0"/>
              <a:t>relatively new idea , very little work on this … a little bit of </a:t>
            </a:r>
            <a:r>
              <a:rPr sz="1600" dirty="0" smtClean="0"/>
              <a:t>theory</a:t>
            </a:r>
            <a:r>
              <a:rPr lang="en-US" sz="1600" dirty="0" smtClean="0"/>
              <a:t>, </a:t>
            </a:r>
            <a:r>
              <a:rPr sz="1600" dirty="0" smtClean="0"/>
              <a:t>really </a:t>
            </a:r>
            <a:r>
              <a:rPr sz="1600" dirty="0"/>
              <a:t>only 1 empirical paper that we know of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which of these mechanisms is dominant can be very important to inform which management practices will be best to maximize stability. </a:t>
            </a:r>
          </a:p>
          <a:p>
            <a:pPr marL="169333" lvl="0" indent="-169333">
              <a:buSzPct val="75000"/>
              <a:buChar char="-"/>
              <a:defRPr sz="1800"/>
            </a:pPr>
            <a:r>
              <a:rPr sz="1600" dirty="0"/>
              <a:t>if you’re a natural resource manager seeking to maximize ecosystem stability, should you prioritize local species richness? spatial turnover in community composition? </a:t>
            </a:r>
            <a:r>
              <a:rPr sz="1600" dirty="0" smtClean="0"/>
              <a:t>both?</a:t>
            </a:r>
            <a:endParaRPr sz="16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>
              <a:defRPr sz="1800"/>
            </a:pPr>
            <a:endParaRPr sz="16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63601" y="2640457"/>
            <a:ext cx="12277599" cy="212204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300"/>
              <a:t>From local to regional: </a:t>
            </a:r>
            <a:br>
              <a:rPr sz="4300"/>
            </a:br>
            <a:r>
              <a:rPr sz="4300"/>
              <a:t>spatial scaling of long-term diversity and stability </a:t>
            </a:r>
            <a:br>
              <a:rPr sz="4300"/>
            </a:br>
            <a:r>
              <a:rPr sz="4300"/>
              <a:t>in the Gulf of Alaska groundfish community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31900" y="4991100"/>
            <a:ext cx="10464800" cy="3494335"/>
          </a:xfrm>
          <a:prstGeom prst="rect">
            <a:avLst/>
          </a:prstGeom>
        </p:spPr>
        <p:txBody>
          <a:bodyPr/>
          <a:lstStyle/>
          <a:p>
            <a:pPr lvl="0" defTabSz="473201">
              <a:defRPr sz="1800"/>
            </a:pPr>
            <a:r>
              <a:rPr sz="2800" dirty="0">
                <a:ea typeface="Helvetica"/>
                <a:cs typeface="Helvetica"/>
                <a:sym typeface="Helvetica"/>
              </a:rPr>
              <a:t>Colette L. Ward</a:t>
            </a:r>
            <a:r>
              <a:rPr sz="3078" dirty="0"/>
              <a:t/>
            </a:r>
            <a:br>
              <a:rPr sz="3078" dirty="0"/>
            </a:br>
            <a:r>
              <a:rPr sz="2754" dirty="0"/>
              <a:t>Rachael E. Blake</a:t>
            </a:r>
            <a:endParaRPr sz="3078" dirty="0"/>
          </a:p>
          <a:p>
            <a:pPr lvl="0" defTabSz="473201">
              <a:defRPr sz="1800"/>
            </a:pPr>
            <a:r>
              <a:rPr sz="1944" dirty="0"/>
              <a:t>National Center for Ecological Analysis &amp; Synthesis, University of California Santa Barbara</a:t>
            </a:r>
          </a:p>
          <a:p>
            <a:pPr lvl="0" defTabSz="473201">
              <a:defRPr sz="1800"/>
            </a:pPr>
            <a:r>
              <a:rPr sz="1296" dirty="0"/>
              <a:t> </a:t>
            </a:r>
          </a:p>
          <a:p>
            <a:pPr lvl="0" defTabSz="473201">
              <a:defRPr sz="1800"/>
            </a:pPr>
            <a:r>
              <a:rPr sz="2754" dirty="0"/>
              <a:t>Mary Hunsicker, A. Ole Shelton, Anne Hollowed</a:t>
            </a:r>
          </a:p>
          <a:p>
            <a:pPr lvl="0" defTabSz="473201">
              <a:defRPr sz="1800"/>
            </a:pPr>
            <a:r>
              <a:rPr sz="1944" dirty="0"/>
              <a:t>Northwest Fisheries Science Center, National Oceanic &amp; Atmospheric Association</a:t>
            </a:r>
          </a:p>
          <a:p>
            <a:pPr lvl="0" defTabSz="473201">
              <a:defRPr sz="1800"/>
            </a:pPr>
            <a:r>
              <a:rPr sz="1296" dirty="0"/>
              <a:t> </a:t>
            </a:r>
          </a:p>
          <a:p>
            <a:pPr lvl="0" defTabSz="473201">
              <a:defRPr sz="1800"/>
            </a:pPr>
            <a:r>
              <a:rPr sz="2754" dirty="0"/>
              <a:t>Eric Harvey, Owen L. Petchey</a:t>
            </a:r>
          </a:p>
          <a:p>
            <a:pPr lvl="0" defTabSz="473201">
              <a:defRPr sz="1800"/>
            </a:pPr>
            <a:r>
              <a:rPr sz="1944" dirty="0"/>
              <a:t>Department of Evolutionary Biology &amp; Environmental Studies, University of Zürich</a:t>
            </a:r>
          </a:p>
        </p:txBody>
      </p:sp>
      <p:pic>
        <p:nvPicPr>
          <p:cNvPr id="34" name="NCEASnewLogo_0.png"/>
          <p:cNvPicPr/>
          <p:nvPr/>
        </p:nvPicPr>
        <p:blipFill>
          <a:blip r:embed="rId3">
            <a:extLst/>
          </a:blip>
          <a:srcRect l="3902" r="11873"/>
          <a:stretch>
            <a:fillRect/>
          </a:stretch>
        </p:blipFill>
        <p:spPr>
          <a:xfrm>
            <a:off x="3479291" y="8288842"/>
            <a:ext cx="5966749" cy="14257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" name="Group 38"/>
          <p:cNvGrpSpPr/>
          <p:nvPr/>
        </p:nvGrpSpPr>
        <p:grpSpPr>
          <a:xfrm>
            <a:off x="910056" y="223139"/>
            <a:ext cx="10990970" cy="2155612"/>
            <a:chOff x="-177800" y="0"/>
            <a:chExt cx="10990968" cy="2155611"/>
          </a:xfrm>
        </p:grpSpPr>
        <p:pic>
          <p:nvPicPr>
            <p:cNvPr id="35" name="Theragra_chalcogramma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77800" y="43106"/>
              <a:ext cx="2728539" cy="1650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winter-flounder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514032" y="0"/>
              <a:ext cx="3778334" cy="1973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alaska-skate-dfo.jp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6200000">
              <a:off x="8469706" y="-187852"/>
              <a:ext cx="2079411" cy="26075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10"/>
          <p:cNvGrpSpPr/>
          <p:nvPr/>
        </p:nvGrpSpPr>
        <p:grpSpPr>
          <a:xfrm>
            <a:off x="2045493" y="1727912"/>
            <a:ext cx="10919399" cy="8521903"/>
            <a:chOff x="0" y="0"/>
            <a:chExt cx="10919397" cy="8521901"/>
          </a:xfrm>
        </p:grpSpPr>
        <p:pic>
          <p:nvPicPr>
            <p:cNvPr id="108" name="gfishMap_noSites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19398" cy="8521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115100" y="6755432"/>
              <a:ext cx="1210926" cy="481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3" name="Group 113"/>
          <p:cNvGrpSpPr/>
          <p:nvPr/>
        </p:nvGrpSpPr>
        <p:grpSpPr>
          <a:xfrm>
            <a:off x="139737" y="95611"/>
            <a:ext cx="4115963" cy="3915199"/>
            <a:chOff x="0" y="0"/>
            <a:chExt cx="4115961" cy="3915198"/>
          </a:xfrm>
        </p:grpSpPr>
        <p:pic>
          <p:nvPicPr>
            <p:cNvPr id="111" name="bigMap.png"/>
            <p:cNvPicPr/>
            <p:nvPr/>
          </p:nvPicPr>
          <p:blipFill>
            <a:blip r:embed="rId5">
              <a:extLst/>
            </a:blip>
            <a:srcRect l="16051" t="1228" r="10139" b="8393"/>
            <a:stretch>
              <a:fillRect/>
            </a:stretch>
          </p:blipFill>
          <p:spPr>
            <a:xfrm>
              <a:off x="0" y="0"/>
              <a:ext cx="4115962" cy="391519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12" name="Shape 112"/>
            <p:cNvSpPr/>
            <p:nvPr/>
          </p:nvSpPr>
          <p:spPr>
            <a:xfrm>
              <a:off x="1358135" y="1460670"/>
              <a:ext cx="1251550" cy="1085868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835936" y="2479547"/>
            <a:ext cx="11332928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NOAA Bottom trawl survey (demersal species):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Tri- and biennial data, 1984-2015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7601 tows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Stratified random sampling design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 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18" name="Shape 118"/>
          <p:cNvSpPr/>
          <p:nvPr/>
        </p:nvSpPr>
        <p:spPr>
          <a:xfrm>
            <a:off x="812799" y="341782"/>
            <a:ext cx="101498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6000"/>
              <a:t>The Data: </a:t>
            </a:r>
            <a:br>
              <a:rPr sz="6000"/>
            </a:br>
            <a:r>
              <a:rPr sz="6000"/>
              <a:t>Relative Abundances (CPUE)</a:t>
            </a:r>
          </a:p>
        </p:txBody>
      </p:sp>
      <p:grpSp>
        <p:nvGrpSpPr>
          <p:cNvPr id="124" name="Group 124"/>
          <p:cNvGrpSpPr/>
          <p:nvPr/>
        </p:nvGrpSpPr>
        <p:grpSpPr>
          <a:xfrm>
            <a:off x="883426" y="7573026"/>
            <a:ext cx="11369669" cy="2006107"/>
            <a:chOff x="0" y="0"/>
            <a:chExt cx="11369668" cy="2006105"/>
          </a:xfrm>
        </p:grpSpPr>
        <p:pic>
          <p:nvPicPr>
            <p:cNvPr id="119" name="Flounder4.g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28435" y="124290"/>
              <a:ext cx="3541234" cy="1881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arrowtoothflounder.g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70086"/>
              <a:ext cx="3579558" cy="1601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23" name="Group 123"/>
            <p:cNvGrpSpPr/>
            <p:nvPr/>
          </p:nvGrpSpPr>
          <p:grpSpPr>
            <a:xfrm>
              <a:off x="3933379" y="0"/>
              <a:ext cx="3541234" cy="1952597"/>
              <a:chOff x="0" y="0"/>
              <a:chExt cx="3541233" cy="1952596"/>
            </a:xfrm>
          </p:grpSpPr>
          <p:pic>
            <p:nvPicPr>
              <p:cNvPr id="121" name="Rockfish, yelloweye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541234" cy="1952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2" name="Shape 122"/>
              <p:cNvSpPr/>
              <p:nvPr/>
            </p:nvSpPr>
            <p:spPr>
              <a:xfrm>
                <a:off x="197327" y="1605333"/>
                <a:ext cx="973842" cy="1881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835936" y="2479547"/>
            <a:ext cx="11332928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NOAA Bottom trawl survey (demersal species):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Tri- and biennial data, 1984-2015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7601 tows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Stratified random sampling design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Geostatistical correction using INLA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ntegrated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ested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aplace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pproximation)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29" name="Shape 129"/>
          <p:cNvSpPr/>
          <p:nvPr/>
        </p:nvSpPr>
        <p:spPr>
          <a:xfrm>
            <a:off x="812799" y="341782"/>
            <a:ext cx="101498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6000"/>
              <a:t>The Data: </a:t>
            </a:r>
            <a:br>
              <a:rPr sz="6000"/>
            </a:br>
            <a:r>
              <a:rPr sz="6000"/>
              <a:t>Relative Abundances (CPUE)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883426" y="7573026"/>
            <a:ext cx="11369669" cy="2006107"/>
            <a:chOff x="0" y="0"/>
            <a:chExt cx="11369668" cy="2006105"/>
          </a:xfrm>
        </p:grpSpPr>
        <p:pic>
          <p:nvPicPr>
            <p:cNvPr id="130" name="Flounder4.g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28435" y="124290"/>
              <a:ext cx="3541234" cy="1881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arrowtoothflounder.g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70086"/>
              <a:ext cx="3579558" cy="1601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4" name="Group 134"/>
            <p:cNvGrpSpPr/>
            <p:nvPr/>
          </p:nvGrpSpPr>
          <p:grpSpPr>
            <a:xfrm>
              <a:off x="3933379" y="0"/>
              <a:ext cx="3541234" cy="1952597"/>
              <a:chOff x="0" y="0"/>
              <a:chExt cx="3541233" cy="1952596"/>
            </a:xfrm>
          </p:grpSpPr>
          <p:pic>
            <p:nvPicPr>
              <p:cNvPr id="132" name="Rockfish, yelloweye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541234" cy="1952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3" name="Shape 133"/>
              <p:cNvSpPr/>
              <p:nvPr/>
            </p:nvSpPr>
            <p:spPr>
              <a:xfrm>
                <a:off x="197327" y="1605333"/>
                <a:ext cx="973842" cy="1881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835936" y="2479547"/>
            <a:ext cx="11332928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NOAA Bottom trawl survey (demersal species):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Tri- and biennial data, 1984-2015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7601 tows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Stratified random sampling design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Geostatistical correction using INLA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ntegrated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ested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aplace </a:t>
            </a:r>
            <a:r>
              <a:rPr sz="3600" u="sng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sz="3600">
                <a:latin typeface="Calibri"/>
                <a:ea typeface="Calibri"/>
                <a:cs typeface="Calibri"/>
                <a:sym typeface="Calibri"/>
              </a:rPr>
              <a:t>pproximation)</a:t>
            </a:r>
            <a:r>
              <a:rPr sz="320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sz="3200">
                <a:latin typeface="Calibri"/>
                <a:ea typeface="Calibri"/>
                <a:cs typeface="Calibri"/>
                <a:sym typeface="Calibri"/>
              </a:rPr>
            </a:br>
            <a:r>
              <a:rPr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defTabSz="457200">
              <a:defRPr sz="1800"/>
            </a:pPr>
            <a:r>
              <a:rPr sz="3600">
                <a:latin typeface="Calibri"/>
                <a:ea typeface="Calibri"/>
                <a:cs typeface="Calibri"/>
                <a:sym typeface="Calibri"/>
              </a:rPr>
              <a:t>Using the 53 most numerically dominant species </a:t>
            </a:r>
            <a:br>
              <a:rPr sz="3600">
                <a:latin typeface="Calibri"/>
                <a:ea typeface="Calibri"/>
                <a:cs typeface="Calibri"/>
                <a:sym typeface="Calibri"/>
              </a:rPr>
            </a:br>
            <a:r>
              <a:rPr sz="3600">
                <a:latin typeface="Calibri"/>
                <a:ea typeface="Calibri"/>
                <a:cs typeface="Calibri"/>
                <a:sym typeface="Calibri"/>
              </a:rPr>
              <a:t>(species observed in ≥ 3% of tows)</a:t>
            </a:r>
          </a:p>
        </p:txBody>
      </p:sp>
      <p:sp>
        <p:nvSpPr>
          <p:cNvPr id="140" name="Shape 140"/>
          <p:cNvSpPr/>
          <p:nvPr/>
        </p:nvSpPr>
        <p:spPr>
          <a:xfrm>
            <a:off x="812799" y="341782"/>
            <a:ext cx="101498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6000"/>
              <a:t>The Data: </a:t>
            </a:r>
            <a:br>
              <a:rPr sz="6000"/>
            </a:br>
            <a:r>
              <a:rPr sz="6000"/>
              <a:t>Relative Abundances (CPUE)</a:t>
            </a:r>
          </a:p>
        </p:txBody>
      </p:sp>
      <p:grpSp>
        <p:nvGrpSpPr>
          <p:cNvPr id="146" name="Group 146"/>
          <p:cNvGrpSpPr/>
          <p:nvPr/>
        </p:nvGrpSpPr>
        <p:grpSpPr>
          <a:xfrm>
            <a:off x="883426" y="7573026"/>
            <a:ext cx="11369669" cy="2006107"/>
            <a:chOff x="0" y="0"/>
            <a:chExt cx="11369668" cy="2006105"/>
          </a:xfrm>
        </p:grpSpPr>
        <p:pic>
          <p:nvPicPr>
            <p:cNvPr id="141" name="Flounder4.g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28435" y="124290"/>
              <a:ext cx="3541234" cy="1881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arrowtoothflounder.g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70086"/>
              <a:ext cx="3579558" cy="1601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5" name="Group 145"/>
            <p:cNvGrpSpPr/>
            <p:nvPr/>
          </p:nvGrpSpPr>
          <p:grpSpPr>
            <a:xfrm>
              <a:off x="3933379" y="0"/>
              <a:ext cx="3541234" cy="1952597"/>
              <a:chOff x="0" y="0"/>
              <a:chExt cx="3541233" cy="1952596"/>
            </a:xfrm>
          </p:grpSpPr>
          <p:pic>
            <p:nvPicPr>
              <p:cNvPr id="143" name="Rockfish, yelloweye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541234" cy="1952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4" name="Shape 144"/>
              <p:cNvSpPr/>
              <p:nvPr/>
            </p:nvSpPr>
            <p:spPr>
              <a:xfrm>
                <a:off x="197327" y="1605333"/>
                <a:ext cx="973842" cy="1881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2"/>
          <p:cNvGrpSpPr/>
          <p:nvPr/>
        </p:nvGrpSpPr>
        <p:grpSpPr>
          <a:xfrm>
            <a:off x="2045493" y="1727912"/>
            <a:ext cx="10919399" cy="8521903"/>
            <a:chOff x="0" y="0"/>
            <a:chExt cx="10919397" cy="8521902"/>
          </a:xfrm>
        </p:grpSpPr>
        <p:pic>
          <p:nvPicPr>
            <p:cNvPr id="150" name="gfishMap_withSites.png"/>
            <p:cNvPicPr/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10919398" cy="8521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115100" y="6755433"/>
              <a:ext cx="1210926" cy="481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5" name="Group 155"/>
          <p:cNvGrpSpPr/>
          <p:nvPr/>
        </p:nvGrpSpPr>
        <p:grpSpPr>
          <a:xfrm>
            <a:off x="139737" y="95611"/>
            <a:ext cx="4115963" cy="3915199"/>
            <a:chOff x="0" y="0"/>
            <a:chExt cx="4115961" cy="3915198"/>
          </a:xfrm>
        </p:grpSpPr>
        <p:pic>
          <p:nvPicPr>
            <p:cNvPr id="153" name="bigMap.png"/>
            <p:cNvPicPr/>
            <p:nvPr/>
          </p:nvPicPr>
          <p:blipFill>
            <a:blip r:embed="rId5">
              <a:extLst/>
            </a:blip>
            <a:srcRect l="16051" t="1228" r="10139" b="8393"/>
            <a:stretch>
              <a:fillRect/>
            </a:stretch>
          </p:blipFill>
          <p:spPr>
            <a:xfrm>
              <a:off x="0" y="0"/>
              <a:ext cx="4115962" cy="3915199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54" name="Shape 154"/>
            <p:cNvSpPr/>
            <p:nvPr/>
          </p:nvSpPr>
          <p:spPr>
            <a:xfrm>
              <a:off x="1358135" y="1460670"/>
              <a:ext cx="1251550" cy="1085868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" name="Group 162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160" name="Div_Metrics_Gfish.png"/>
            <p:cNvPicPr/>
            <p:nvPr/>
          </p:nvPicPr>
          <p:blipFill>
            <a:blip r:embed="rId4"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Shape 161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100"/>
                <a:t>Alpha Diversity (Exp H’)</a:t>
              </a:r>
            </a:p>
          </p:txBody>
        </p:sp>
      </p:grpSp>
      <p:sp>
        <p:nvSpPr>
          <p:cNvPr id="163" name="Shape 163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" name="Group 170"/>
          <p:cNvGrpSpPr/>
          <p:nvPr/>
        </p:nvGrpSpPr>
        <p:grpSpPr>
          <a:xfrm>
            <a:off x="6613855" y="958562"/>
            <a:ext cx="6296340" cy="4164471"/>
            <a:chOff x="0" y="0"/>
            <a:chExt cx="6296339" cy="4164469"/>
          </a:xfrm>
        </p:grpSpPr>
        <p:pic>
          <p:nvPicPr>
            <p:cNvPr id="168" name="Div_Metrics_Gfish.png"/>
            <p:cNvPicPr/>
            <p:nvPr/>
          </p:nvPicPr>
          <p:blipFill>
            <a:blip r:embed="rId4">
              <a:extLst/>
            </a:blip>
            <a:srcRect t="50089" r="50558"/>
            <a:stretch>
              <a:fillRect/>
            </a:stretch>
          </p:blipFill>
          <p:spPr>
            <a:xfrm>
              <a:off x="0" y="0"/>
              <a:ext cx="6296340" cy="4164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Shape 169"/>
            <p:cNvSpPr/>
            <p:nvPr/>
          </p:nvSpPr>
          <p:spPr>
            <a:xfrm rot="16200000">
              <a:off x="-1598501" y="1872654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Beta Diversity (</a:t>
              </a:r>
              <a:r>
                <a:rPr sz="2100">
                  <a:latin typeface="Times New Roman"/>
                  <a:ea typeface="Times New Roman"/>
                  <a:cs typeface="Times New Roman"/>
                  <a:sym typeface="Times New Roman"/>
                </a:rPr>
                <a:t>γ / α</a:t>
              </a: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)</a:t>
              </a:r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171" name="Div_Metrics_Gfish.png"/>
            <p:cNvPicPr/>
            <p:nvPr/>
          </p:nvPicPr>
          <p:blipFill>
            <a:blip r:embed="rId4">
              <a:alphaModFix amt="30000"/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" name="Shape 172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Alpha Diversity (Exp H’)</a:t>
              </a:r>
            </a:p>
          </p:txBody>
        </p:sp>
      </p:grpSp>
      <p:sp>
        <p:nvSpPr>
          <p:cNvPr id="174" name="Shape 174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Group 181"/>
          <p:cNvGrpSpPr/>
          <p:nvPr/>
        </p:nvGrpSpPr>
        <p:grpSpPr>
          <a:xfrm>
            <a:off x="19608" y="5243953"/>
            <a:ext cx="6355700" cy="4230069"/>
            <a:chOff x="0" y="0"/>
            <a:chExt cx="6355699" cy="4230067"/>
          </a:xfrm>
        </p:grpSpPr>
        <p:pic>
          <p:nvPicPr>
            <p:cNvPr id="179" name="Div_Metrics_Gfish.png"/>
            <p:cNvPicPr/>
            <p:nvPr/>
          </p:nvPicPr>
          <p:blipFill>
            <a:blip r:embed="rId4">
              <a:extLst/>
            </a:blip>
            <a:srcRect l="50092" t="49866"/>
            <a:stretch>
              <a:fillRect/>
            </a:stretch>
          </p:blipFill>
          <p:spPr>
            <a:xfrm>
              <a:off x="0" y="47004"/>
              <a:ext cx="6355700" cy="418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Shape 180"/>
            <p:cNvSpPr/>
            <p:nvPr/>
          </p:nvSpPr>
          <p:spPr>
            <a:xfrm rot="16200000">
              <a:off x="-1654231" y="1699891"/>
              <a:ext cx="3818884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100"/>
                <a:t>Functional Diversity (Rao’s Q)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6613855" y="958562"/>
            <a:ext cx="6296340" cy="4164471"/>
            <a:chOff x="0" y="0"/>
            <a:chExt cx="6296339" cy="4164469"/>
          </a:xfrm>
        </p:grpSpPr>
        <p:pic>
          <p:nvPicPr>
            <p:cNvPr id="182" name="Div_Metrics_Gfish.png"/>
            <p:cNvPicPr/>
            <p:nvPr/>
          </p:nvPicPr>
          <p:blipFill>
            <a:blip r:embed="rId4">
              <a:alphaModFix amt="30000"/>
              <a:extLst/>
            </a:blip>
            <a:srcRect t="50089" r="50558"/>
            <a:stretch>
              <a:fillRect/>
            </a:stretch>
          </p:blipFill>
          <p:spPr>
            <a:xfrm>
              <a:off x="0" y="0"/>
              <a:ext cx="6296340" cy="4164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Shape 183"/>
            <p:cNvSpPr/>
            <p:nvPr/>
          </p:nvSpPr>
          <p:spPr>
            <a:xfrm rot="16200000">
              <a:off x="-1598501" y="1872654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Beta Diversity (</a:t>
              </a:r>
              <a:r>
                <a:rPr sz="2100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γ / α</a:t>
              </a: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)</a:t>
              </a:r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185" name="Div_Metrics_Gfish.png"/>
            <p:cNvPicPr/>
            <p:nvPr/>
          </p:nvPicPr>
          <p:blipFill>
            <a:blip r:embed="rId4">
              <a:alphaModFix amt="30000"/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Shape 186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Alpha Diversity (Exp H’)</a:t>
              </a:r>
            </a:p>
          </p:txBody>
        </p:sp>
      </p:grpSp>
      <p:sp>
        <p:nvSpPr>
          <p:cNvPr id="188" name="Shape 188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4"/>
          <p:cNvGrpSpPr/>
          <p:nvPr/>
        </p:nvGrpSpPr>
        <p:grpSpPr>
          <a:xfrm>
            <a:off x="6392200" y="5283417"/>
            <a:ext cx="6574750" cy="4172853"/>
            <a:chOff x="0" y="0"/>
            <a:chExt cx="6574748" cy="4172851"/>
          </a:xfrm>
        </p:grpSpPr>
        <p:pic>
          <p:nvPicPr>
            <p:cNvPr id="192" name="Div_Metrics_Gfish.png"/>
            <p:cNvPicPr/>
            <p:nvPr/>
          </p:nvPicPr>
          <p:blipFill>
            <a:blip r:embed="rId3">
              <a:extLst/>
            </a:blip>
            <a:srcRect l="50266" b="49989"/>
            <a:stretch>
              <a:fillRect/>
            </a:stretch>
          </p:blipFill>
          <p:spPr>
            <a:xfrm>
              <a:off x="241300" y="0"/>
              <a:ext cx="6333449" cy="41728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Shape 193"/>
            <p:cNvSpPr/>
            <p:nvPr/>
          </p:nvSpPr>
          <p:spPr>
            <a:xfrm rot="16200000">
              <a:off x="-1424069" y="1546891"/>
              <a:ext cx="3584738" cy="736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Species Richness </a:t>
              </a:r>
              <a:br>
                <a:rPr sz="2100"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(</a:t>
              </a:r>
              <a:r>
                <a:rPr sz="2100">
                  <a:latin typeface="Times New Roman"/>
                  <a:ea typeface="Times New Roman"/>
                  <a:cs typeface="Times New Roman"/>
                  <a:sym typeface="Times New Roman"/>
                </a:rPr>
                <a:t>∑</a:t>
              </a:r>
              <a:r>
                <a:rPr sz="2100">
                  <a:latin typeface="Helvetica"/>
                  <a:ea typeface="Helvetica"/>
                  <a:cs typeface="Helvetica"/>
                  <a:sym typeface="Helvetica"/>
                </a:rPr>
                <a:t> probability of occurrence)</a:t>
              </a:r>
            </a:p>
          </p:txBody>
        </p:sp>
      </p:grpSp>
      <p:pic>
        <p:nvPicPr>
          <p:cNvPr id="195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Group 198"/>
          <p:cNvGrpSpPr/>
          <p:nvPr/>
        </p:nvGrpSpPr>
        <p:grpSpPr>
          <a:xfrm>
            <a:off x="19608" y="5243953"/>
            <a:ext cx="6355700" cy="4230069"/>
            <a:chOff x="0" y="0"/>
            <a:chExt cx="6355699" cy="4230067"/>
          </a:xfrm>
        </p:grpSpPr>
        <p:pic>
          <p:nvPicPr>
            <p:cNvPr id="196" name="Div_Metrics_Gfish.png"/>
            <p:cNvPicPr/>
            <p:nvPr/>
          </p:nvPicPr>
          <p:blipFill>
            <a:blip r:embed="rId3">
              <a:alphaModFix amt="30000"/>
              <a:extLst/>
            </a:blip>
            <a:srcRect l="50092" t="49866"/>
            <a:stretch>
              <a:fillRect/>
            </a:stretch>
          </p:blipFill>
          <p:spPr>
            <a:xfrm>
              <a:off x="0" y="47004"/>
              <a:ext cx="6355700" cy="418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Shape 197"/>
            <p:cNvSpPr/>
            <p:nvPr/>
          </p:nvSpPr>
          <p:spPr>
            <a:xfrm rot="16200000">
              <a:off x="-1654231" y="1699891"/>
              <a:ext cx="3818884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Functional Diversity (Rao’s Q)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6613855" y="958562"/>
            <a:ext cx="6296340" cy="4164471"/>
            <a:chOff x="0" y="0"/>
            <a:chExt cx="6296339" cy="4164469"/>
          </a:xfrm>
        </p:grpSpPr>
        <p:pic>
          <p:nvPicPr>
            <p:cNvPr id="199" name="Div_Metrics_Gfish.png"/>
            <p:cNvPicPr/>
            <p:nvPr/>
          </p:nvPicPr>
          <p:blipFill>
            <a:blip r:embed="rId3">
              <a:alphaModFix amt="30000"/>
              <a:extLst/>
            </a:blip>
            <a:srcRect t="50089" r="50558"/>
            <a:stretch>
              <a:fillRect/>
            </a:stretch>
          </p:blipFill>
          <p:spPr>
            <a:xfrm>
              <a:off x="0" y="0"/>
              <a:ext cx="6296340" cy="4164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Shape 200"/>
            <p:cNvSpPr/>
            <p:nvPr/>
          </p:nvSpPr>
          <p:spPr>
            <a:xfrm rot="16200000">
              <a:off x="-1598501" y="1872654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defRPr sz="1800"/>
              </a:pP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Beta Diversity (</a:t>
              </a:r>
              <a:r>
                <a:rPr sz="2100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γ / α</a:t>
              </a:r>
              <a:r>
                <a: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rPr>
                <a:t>)</a:t>
              </a:r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86740" y="948045"/>
            <a:ext cx="6345337" cy="4185579"/>
            <a:chOff x="0" y="0"/>
            <a:chExt cx="6345335" cy="4185577"/>
          </a:xfrm>
        </p:grpSpPr>
        <p:pic>
          <p:nvPicPr>
            <p:cNvPr id="202" name="Div_Metrics_Gfish.png"/>
            <p:cNvPicPr/>
            <p:nvPr/>
          </p:nvPicPr>
          <p:blipFill>
            <a:blip r:embed="rId3">
              <a:alphaModFix amt="30000"/>
              <a:extLst/>
            </a:blip>
            <a:srcRect r="50173" b="49836"/>
            <a:stretch>
              <a:fillRect/>
            </a:stretch>
          </p:blipFill>
          <p:spPr>
            <a:xfrm>
              <a:off x="0" y="0"/>
              <a:ext cx="6345336" cy="4185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Shape 203"/>
            <p:cNvSpPr/>
            <p:nvPr/>
          </p:nvSpPr>
          <p:spPr>
            <a:xfrm rot="16200000">
              <a:off x="-1690827" y="1730771"/>
              <a:ext cx="3818885" cy="419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100">
                  <a:solidFill>
                    <a:srgbClr val="C0C0C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100">
                  <a:solidFill>
                    <a:srgbClr val="C0C0C0"/>
                  </a:solidFill>
                </a:rPr>
                <a:t>Alpha Diversity (Exp H’)</a:t>
              </a:r>
            </a:p>
          </p:txBody>
        </p:sp>
      </p:grpSp>
      <p:sp>
        <p:nvSpPr>
          <p:cNvPr id="205" name="Shape 205"/>
          <p:cNvSpPr/>
          <p:nvPr/>
        </p:nvSpPr>
        <p:spPr>
          <a:xfrm>
            <a:off x="2224123" y="164804"/>
            <a:ext cx="86776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Diversity metrics are (mostly) invariant </a:t>
            </a:r>
            <a:br>
              <a:rPr sz="3600" b="1">
                <a:latin typeface="Helvetica"/>
                <a:ea typeface="Helvetica"/>
                <a:cs typeface="Helvetica"/>
                <a:sym typeface="Helvetica"/>
              </a:rPr>
            </a:br>
            <a:r>
              <a:rPr sz="3600" b="1">
                <a:latin typeface="Helvetica"/>
                <a:ea typeface="Helvetica"/>
                <a:cs typeface="Helvetica"/>
                <a:sym typeface="Helvetica"/>
              </a:rPr>
              <a:t>across local communities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nMDS-shallow-WiscSqrt-14Oct2016.png"/>
          <p:cNvPicPr/>
          <p:nvPr/>
        </p:nvPicPr>
        <p:blipFill>
          <a:blip r:embed="rId3">
            <a:extLst/>
          </a:blip>
          <a:srcRect t="12385" r="4696" b="2333"/>
          <a:stretch>
            <a:fillRect/>
          </a:stretch>
        </p:blipFill>
        <p:spPr>
          <a:xfrm>
            <a:off x="1221182" y="1242175"/>
            <a:ext cx="9398773" cy="841038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18950" y="615654"/>
            <a:ext cx="110879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3600" b="1"/>
              <a:t>Strong spatial turnover in community composition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5"/>
          <p:cNvGrpSpPr/>
          <p:nvPr/>
        </p:nvGrpSpPr>
        <p:grpSpPr>
          <a:xfrm>
            <a:off x="5228272" y="1232785"/>
            <a:ext cx="2548256" cy="5283201"/>
            <a:chOff x="0" y="0"/>
            <a:chExt cx="2548254" cy="5283200"/>
          </a:xfrm>
        </p:grpSpPr>
        <p:sp>
          <p:nvSpPr>
            <p:cNvPr id="42" name="Shape 42"/>
            <p:cNvSpPr/>
            <p:nvPr/>
          </p:nvSpPr>
          <p:spPr>
            <a:xfrm>
              <a:off x="-1" y="4419599"/>
              <a:ext cx="254825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 lvl="0">
                <a:defRPr sz="1800"/>
              </a:pPr>
              <a:r>
                <a:rPr sz="5000"/>
                <a:t>Diversity</a:t>
              </a:r>
            </a:p>
          </p:txBody>
        </p:sp>
        <p:sp>
          <p:nvSpPr>
            <p:cNvPr id="43" name="Shape 43"/>
            <p:cNvSpPr/>
            <p:nvPr/>
          </p:nvSpPr>
          <p:spPr>
            <a:xfrm>
              <a:off x="105727" y="-1"/>
              <a:ext cx="233680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 lvl="0">
                <a:defRPr sz="1800"/>
              </a:pPr>
              <a:r>
                <a:rPr sz="5000"/>
                <a:t>Stability</a:t>
              </a:r>
            </a:p>
          </p:txBody>
        </p:sp>
        <p:sp>
          <p:nvSpPr>
            <p:cNvPr id="44" name="Shape 44"/>
            <p:cNvSpPr/>
            <p:nvPr/>
          </p:nvSpPr>
          <p:spPr>
            <a:xfrm flipV="1">
              <a:off x="1272959" y="1093396"/>
              <a:ext cx="1" cy="309640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215" name="Shape 215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sp>
        <p:nvSpPr>
          <p:cNvPr id="216" name="Shape 216"/>
          <p:cNvSpPr/>
          <p:nvPr/>
        </p:nvSpPr>
        <p:spPr>
          <a:xfrm>
            <a:off x="8157679" y="2819399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sp>
        <p:nvSpPr>
          <p:cNvPr id="218" name="Shape 218"/>
          <p:cNvSpPr/>
          <p:nvPr/>
        </p:nvSpPr>
        <p:spPr>
          <a:xfrm>
            <a:off x="3206757" y="2832099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220" name="Shape 220"/>
          <p:cNvSpPr/>
          <p:nvPr/>
        </p:nvSpPr>
        <p:spPr>
          <a:xfrm>
            <a:off x="1781486" y="2772841"/>
            <a:ext cx="4493737" cy="368266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221" name="Shape 221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2" name="Shape 222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734486" y="2772842"/>
            <a:ext cx="4493737" cy="368266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224" name="Shape 224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5" name="Shape 225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15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16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32866" y="449275"/>
            <a:ext cx="11222889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5200"/>
              <a:t>The regional metacommunity </a:t>
            </a:r>
            <a:br>
              <a:rPr sz="5200"/>
            </a:br>
            <a:r>
              <a:rPr sz="5200"/>
              <a:t>is more stable than local communities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3041706" y="2451364"/>
            <a:ext cx="8183182" cy="6921449"/>
            <a:chOff x="0" y="0"/>
            <a:chExt cx="8183181" cy="6921448"/>
          </a:xfrm>
        </p:grpSpPr>
        <p:grpSp>
          <p:nvGrpSpPr>
            <p:cNvPr id="233" name="Group 233"/>
            <p:cNvGrpSpPr/>
            <p:nvPr/>
          </p:nvGrpSpPr>
          <p:grpSpPr>
            <a:xfrm>
              <a:off x="113370" y="0"/>
              <a:ext cx="8069811" cy="6921448"/>
              <a:chOff x="0" y="0"/>
              <a:chExt cx="8069810" cy="6921447"/>
            </a:xfrm>
          </p:grpSpPr>
          <p:pic>
            <p:nvPicPr>
              <p:cNvPr id="231" name="CV_plot.png"/>
              <p:cNvPicPr/>
              <p:nvPr/>
            </p:nvPicPr>
            <p:blipFill>
              <a:blip r:embed="rId3">
                <a:extLst/>
              </a:blip>
              <a:srcRect t="5632" r="49808"/>
              <a:stretch>
                <a:fillRect/>
              </a:stretch>
            </p:blipFill>
            <p:spPr>
              <a:xfrm>
                <a:off x="0" y="167659"/>
                <a:ext cx="8069811" cy="67537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2" name="Shape 232"/>
              <p:cNvSpPr/>
              <p:nvPr/>
            </p:nvSpPr>
            <p:spPr>
              <a:xfrm>
                <a:off x="7192398" y="0"/>
                <a:ext cx="797145" cy="6728530"/>
              </a:xfrm>
              <a:prstGeom prst="rect">
                <a:avLst/>
              </a:prstGeom>
              <a:blipFill rotWithShape="1">
                <a:blip r:embed="rId4">
                  <a:alphaModFix amt="30000"/>
                </a:blip>
                <a:srcRect/>
                <a:tile tx="0" ty="0" sx="100000" sy="100000" flip="none" algn="tl"/>
              </a:blip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34" name="Shape 234"/>
            <p:cNvSpPr/>
            <p:nvPr/>
          </p:nvSpPr>
          <p:spPr>
            <a:xfrm rot="16200000">
              <a:off x="-2188103" y="2762615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400"/>
                <a:t>CV (Total Community CUE)</a:t>
              </a:r>
            </a:p>
          </p:txBody>
        </p:sp>
      </p:grpSp>
      <p:sp>
        <p:nvSpPr>
          <p:cNvPr id="236" name="Shape 236"/>
          <p:cNvSpPr/>
          <p:nvPr/>
        </p:nvSpPr>
        <p:spPr>
          <a:xfrm>
            <a:off x="4073160" y="8958155"/>
            <a:ext cx="4833080" cy="4568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400"/>
              <a:t>Local Community</a:t>
            </a:r>
          </a:p>
        </p:txBody>
      </p:sp>
      <p:grpSp>
        <p:nvGrpSpPr>
          <p:cNvPr id="240" name="Group 240"/>
          <p:cNvGrpSpPr/>
          <p:nvPr/>
        </p:nvGrpSpPr>
        <p:grpSpPr>
          <a:xfrm>
            <a:off x="412371" y="3125133"/>
            <a:ext cx="2386001" cy="5016501"/>
            <a:chOff x="0" y="-406400"/>
            <a:chExt cx="2385999" cy="5016499"/>
          </a:xfrm>
        </p:grpSpPr>
        <p:sp>
          <p:nvSpPr>
            <p:cNvPr id="237" name="Shape 237"/>
            <p:cNvSpPr/>
            <p:nvPr/>
          </p:nvSpPr>
          <p:spPr>
            <a:xfrm>
              <a:off x="104063" y="-406400"/>
              <a:ext cx="2177874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0433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0433FF"/>
                  </a:solidFill>
                </a:rPr>
                <a:t>less stable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0" y="3987799"/>
              <a:ext cx="238600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0433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400">
                  <a:solidFill>
                    <a:srgbClr val="0433FF"/>
                  </a:solidFill>
                </a:rPr>
                <a:t>more stable</a:t>
              </a:r>
            </a:p>
          </p:txBody>
        </p:sp>
        <p:sp>
          <p:nvSpPr>
            <p:cNvPr id="239" name="Shape 239"/>
            <p:cNvSpPr/>
            <p:nvPr/>
          </p:nvSpPr>
          <p:spPr>
            <a:xfrm flipH="1" flipV="1">
              <a:off x="1206893" y="238928"/>
              <a:ext cx="1" cy="3773816"/>
            </a:xfrm>
            <a:prstGeom prst="line">
              <a:avLst/>
            </a:prstGeom>
            <a:noFill/>
            <a:ln w="63500" cap="flat">
              <a:solidFill>
                <a:srgbClr val="0433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62396" y="1676400"/>
            <a:ext cx="7838904" cy="6532713"/>
            <a:chOff x="2562396" y="1676400"/>
            <a:chExt cx="7838904" cy="6532713"/>
          </a:xfrm>
        </p:grpSpPr>
        <p:pic>
          <p:nvPicPr>
            <p:cNvPr id="2" name="Picture 1" descr="CV_SpRichness_6Jan201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500" y="1676400"/>
              <a:ext cx="7797800" cy="6388100"/>
            </a:xfrm>
            <a:prstGeom prst="rect">
              <a:avLst/>
            </a:prstGeom>
          </p:spPr>
        </p:pic>
        <p:sp>
          <p:nvSpPr>
            <p:cNvPr id="259" name="Shape 259"/>
            <p:cNvSpPr/>
            <p:nvPr/>
          </p:nvSpPr>
          <p:spPr>
            <a:xfrm>
              <a:off x="4739592" y="7394148"/>
              <a:ext cx="4833081" cy="8149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400" dirty="0">
                  <a:latin typeface="Helvetica"/>
                  <a:ea typeface="Helvetica"/>
                  <a:cs typeface="Helvetica"/>
                  <a:sym typeface="Helvetica"/>
                </a:rPr>
                <a:t>Species Richness </a:t>
              </a:r>
              <a:br>
                <a:rPr sz="2400" dirty="0">
                  <a:latin typeface="Helvetica"/>
                  <a:ea typeface="Helvetica"/>
                  <a:cs typeface="Helvetica"/>
                  <a:sym typeface="Helvetica"/>
                </a:rPr>
              </a:br>
              <a:r>
                <a:rPr sz="2400" dirty="0">
                  <a:latin typeface="Helvetica"/>
                  <a:ea typeface="Helvetica"/>
                  <a:cs typeface="Helvetica"/>
                  <a:sym typeface="Helvetica"/>
                </a:rPr>
                <a:t>(</a:t>
              </a:r>
              <a:r>
                <a:rPr sz="2400" dirty="0">
                  <a:latin typeface="Times New Roman"/>
                  <a:ea typeface="Times New Roman"/>
                  <a:cs typeface="Times New Roman"/>
                  <a:sym typeface="Times New Roman"/>
                </a:rPr>
                <a:t>∑</a:t>
              </a:r>
              <a:r>
                <a:rPr sz="2400" dirty="0">
                  <a:latin typeface="Helvetica"/>
                  <a:ea typeface="Helvetica"/>
                  <a:cs typeface="Helvetica"/>
                  <a:sym typeface="Helvetica"/>
                </a:rPr>
                <a:t> max. probability of occurrence)</a:t>
              </a:r>
            </a:p>
          </p:txBody>
        </p:sp>
        <p:sp>
          <p:nvSpPr>
            <p:cNvPr id="260" name="Shape 260"/>
            <p:cNvSpPr/>
            <p:nvPr/>
          </p:nvSpPr>
          <p:spPr>
            <a:xfrm rot="16200000">
              <a:off x="374293" y="4186798"/>
              <a:ext cx="4833082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400" dirty="0"/>
                <a:t>CV (Total Community CUE)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266" name="Shape 266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grpSp>
        <p:nvGrpSpPr>
          <p:cNvPr id="270" name="Group 270"/>
          <p:cNvGrpSpPr/>
          <p:nvPr/>
        </p:nvGrpSpPr>
        <p:grpSpPr>
          <a:xfrm>
            <a:off x="1781486" y="2772841"/>
            <a:ext cx="4493738" cy="3682666"/>
            <a:chOff x="0" y="0"/>
            <a:chExt cx="4493736" cy="3682664"/>
          </a:xfrm>
        </p:grpSpPr>
        <p:sp>
          <p:nvSpPr>
            <p:cNvPr id="267" name="Shape 267"/>
            <p:cNvSpPr/>
            <p:nvPr/>
          </p:nvSpPr>
          <p:spPr>
            <a:xfrm>
              <a:off x="1425270" y="59258"/>
              <a:ext cx="177280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Local</a:t>
              </a:r>
            </a:p>
          </p:txBody>
        </p:sp>
        <p:sp>
          <p:nvSpPr>
            <p:cNvPr id="269" name="Shape 269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271" name="Shape 271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72" name="Shape 272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276" name="Group 276"/>
          <p:cNvGrpSpPr/>
          <p:nvPr/>
        </p:nvGrpSpPr>
        <p:grpSpPr>
          <a:xfrm>
            <a:off x="6734486" y="2772842"/>
            <a:ext cx="4493738" cy="3682665"/>
            <a:chOff x="0" y="0"/>
            <a:chExt cx="4493736" cy="3682664"/>
          </a:xfrm>
        </p:grpSpPr>
        <p:sp>
          <p:nvSpPr>
            <p:cNvPr id="273" name="Shape 273"/>
            <p:cNvSpPr/>
            <p:nvPr/>
          </p:nvSpPr>
          <p:spPr>
            <a:xfrm>
              <a:off x="1423192" y="46557"/>
              <a:ext cx="149065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 dirty="0"/>
                <a:t>Beta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277" name="Shape 277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78" name="Shape 278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17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18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84" name="Shape 284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85" name="Shape 285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286" name="Shape 286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287" name="Shape 287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289" name="Shape 289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290" name="Shape 290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91" name="Shape 291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292" name="Shape 292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298" name="Group 298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296" name="Group 296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293" name="Shape 293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297" name="Shape 297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2530724" y="94894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303" name="Shape 303"/>
          <p:cNvSpPr/>
          <p:nvPr/>
        </p:nvSpPr>
        <p:spPr>
          <a:xfrm>
            <a:off x="9263101" y="94894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grpSp>
        <p:nvGrpSpPr>
          <p:cNvPr id="307" name="Group 307"/>
          <p:cNvGrpSpPr/>
          <p:nvPr/>
        </p:nvGrpSpPr>
        <p:grpSpPr>
          <a:xfrm>
            <a:off x="699333" y="278905"/>
            <a:ext cx="5385678" cy="4833080"/>
            <a:chOff x="0" y="0"/>
            <a:chExt cx="5385677" cy="4833079"/>
          </a:xfrm>
        </p:grpSpPr>
        <p:pic>
          <p:nvPicPr>
            <p:cNvPr id="304" name="CV_GrossAsyncWithin_6Jan2016.png"/>
            <p:cNvPicPr/>
            <p:nvPr/>
          </p:nvPicPr>
          <p:blipFill>
            <a:blip r:embed="rId3">
              <a:extLst/>
            </a:blip>
            <a:srcRect t="1577" b="1577"/>
            <a:stretch>
              <a:fillRect/>
            </a:stretch>
          </p:blipFill>
          <p:spPr>
            <a:xfrm>
              <a:off x="168483" y="708313"/>
              <a:ext cx="4895043" cy="3883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Shape 305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552598" y="4372823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(between-species)</a:t>
              </a:r>
            </a:p>
          </p:txBody>
        </p:sp>
      </p:grpSp>
      <p:sp>
        <p:nvSpPr>
          <p:cNvPr id="308" name="Shape 308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14" name="Shape 314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15" name="Shape 315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316" name="Shape 316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317" name="Shape 317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319" name="Shape 319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320" name="Shape 320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328" name="Group 328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326" name="Group 326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323" name="Shape 323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25" name="Shape 325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327" name="Shape 327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334" name="Group 334"/>
          <p:cNvGrpSpPr/>
          <p:nvPr/>
        </p:nvGrpSpPr>
        <p:grpSpPr>
          <a:xfrm>
            <a:off x="815060" y="5474716"/>
            <a:ext cx="4275534" cy="3153217"/>
            <a:chOff x="0" y="0"/>
            <a:chExt cx="4275532" cy="3153215"/>
          </a:xfrm>
        </p:grpSpPr>
        <p:grpSp>
          <p:nvGrpSpPr>
            <p:cNvPr id="332" name="Group 332"/>
            <p:cNvGrpSpPr/>
            <p:nvPr/>
          </p:nvGrpSpPr>
          <p:grpSpPr>
            <a:xfrm>
              <a:off x="0" y="0"/>
              <a:ext cx="4275533" cy="3153216"/>
              <a:chOff x="0" y="0"/>
              <a:chExt cx="4275532" cy="3153215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953439" y="2594415"/>
                <a:ext cx="322630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Species Variability</a:t>
                </a:r>
              </a:p>
            </p:txBody>
          </p:sp>
        </p:grpSp>
        <p:sp>
          <p:nvSpPr>
            <p:cNvPr id="333" name="Shape 333"/>
            <p:cNvSpPr/>
            <p:nvPr/>
          </p:nvSpPr>
          <p:spPr>
            <a:xfrm flipV="1">
              <a:off x="15310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2530724" y="94894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339" name="Shape 339"/>
          <p:cNvSpPr/>
          <p:nvPr/>
        </p:nvSpPr>
        <p:spPr>
          <a:xfrm>
            <a:off x="9263101" y="94894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grpSp>
        <p:nvGrpSpPr>
          <p:cNvPr id="343" name="Group 343"/>
          <p:cNvGrpSpPr/>
          <p:nvPr/>
        </p:nvGrpSpPr>
        <p:grpSpPr>
          <a:xfrm>
            <a:off x="699333" y="278905"/>
            <a:ext cx="5385678" cy="4833080"/>
            <a:chOff x="0" y="0"/>
            <a:chExt cx="5385677" cy="4833079"/>
          </a:xfrm>
        </p:grpSpPr>
        <p:pic>
          <p:nvPicPr>
            <p:cNvPr id="340" name="CV_GrossAsyncWithin_6Jan2016.png"/>
            <p:cNvPicPr/>
            <p:nvPr/>
          </p:nvPicPr>
          <p:blipFill>
            <a:blip r:embed="rId3">
              <a:extLst/>
            </a:blip>
            <a:srcRect t="1577" b="1577"/>
            <a:stretch>
              <a:fillRect/>
            </a:stretch>
          </p:blipFill>
          <p:spPr>
            <a:xfrm>
              <a:off x="168483" y="708313"/>
              <a:ext cx="4895043" cy="3883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hape 341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552598" y="4372823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(between-species)</a:t>
              </a:r>
            </a:p>
          </p:txBody>
        </p:sp>
      </p:grpSp>
      <p:grpSp>
        <p:nvGrpSpPr>
          <p:cNvPr id="347" name="Group 347"/>
          <p:cNvGrpSpPr/>
          <p:nvPr/>
        </p:nvGrpSpPr>
        <p:grpSpPr>
          <a:xfrm>
            <a:off x="712033" y="4723905"/>
            <a:ext cx="5512678" cy="4898183"/>
            <a:chOff x="0" y="0"/>
            <a:chExt cx="5512677" cy="4898181"/>
          </a:xfrm>
        </p:grpSpPr>
        <p:pic>
          <p:nvPicPr>
            <p:cNvPr id="344" name="CV_avSpVar_6Jan2016.png"/>
            <p:cNvPicPr/>
            <p:nvPr/>
          </p:nvPicPr>
          <p:blipFill>
            <a:blip r:embed="rId4">
              <a:extLst/>
            </a:blip>
            <a:srcRect t="1577" b="1577"/>
            <a:stretch>
              <a:fillRect/>
            </a:stretch>
          </p:blipFill>
          <p:spPr>
            <a:xfrm>
              <a:off x="128173" y="682787"/>
              <a:ext cx="5052240" cy="4008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Shape 345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346" name="Shape 346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sp>
        <p:nvSpPr>
          <p:cNvPr id="348" name="Shape 348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52" name="Group 352"/>
          <p:cNvGrpSpPr/>
          <p:nvPr/>
        </p:nvGrpSpPr>
        <p:grpSpPr>
          <a:xfrm>
            <a:off x="4728102" y="846323"/>
            <a:ext cx="863601" cy="863601"/>
            <a:chOff x="0" y="0"/>
            <a:chExt cx="863600" cy="863600"/>
          </a:xfrm>
        </p:grpSpPr>
        <p:sp>
          <p:nvSpPr>
            <p:cNvPr id="350" name="Shape 350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55" name="Group 355"/>
          <p:cNvGrpSpPr/>
          <p:nvPr/>
        </p:nvGrpSpPr>
        <p:grpSpPr>
          <a:xfrm>
            <a:off x="5191239" y="5321313"/>
            <a:ext cx="863601" cy="863601"/>
            <a:chOff x="0" y="0"/>
            <a:chExt cx="863600" cy="863600"/>
          </a:xfrm>
        </p:grpSpPr>
        <p:sp>
          <p:nvSpPr>
            <p:cNvPr id="353" name="Shape 353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60" name="Shape 360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61" name="Shape 361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362" name="Shape 362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363" name="Shape 363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365" name="Shape 365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366" name="Shape 366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67" name="Shape 367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368" name="Shape 368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374" name="Group 374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372" name="Group 372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369" name="Shape 369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373" name="Shape 373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7304760" y="1994916"/>
            <a:ext cx="5087100" cy="3191317"/>
            <a:chOff x="0" y="0"/>
            <a:chExt cx="5087099" cy="3191316"/>
          </a:xfrm>
        </p:grpSpPr>
        <p:grpSp>
          <p:nvGrpSpPr>
            <p:cNvPr id="378" name="Group 378"/>
            <p:cNvGrpSpPr/>
            <p:nvPr/>
          </p:nvGrpSpPr>
          <p:grpSpPr>
            <a:xfrm>
              <a:off x="0" y="0"/>
              <a:ext cx="5087100" cy="3191317"/>
              <a:chOff x="0" y="0"/>
              <a:chExt cx="5087099" cy="3191316"/>
            </a:xfrm>
          </p:grpSpPr>
          <p:sp>
            <p:nvSpPr>
              <p:cNvPr id="375" name="Shape 375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Shape 376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46088" y="2632516"/>
                <a:ext cx="5041012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(between-patch)</a:t>
                </a:r>
              </a:p>
            </p:txBody>
          </p:sp>
        </p:grpSp>
        <p:sp>
          <p:nvSpPr>
            <p:cNvPr id="379" name="Shape 379"/>
            <p:cNvSpPr/>
            <p:nvPr/>
          </p:nvSpPr>
          <p:spPr>
            <a:xfrm>
              <a:off x="15691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815060" y="5474716"/>
            <a:ext cx="4275534" cy="3153217"/>
            <a:chOff x="0" y="0"/>
            <a:chExt cx="4275532" cy="3153215"/>
          </a:xfrm>
        </p:grpSpPr>
        <p:grpSp>
          <p:nvGrpSpPr>
            <p:cNvPr id="384" name="Group 384"/>
            <p:cNvGrpSpPr/>
            <p:nvPr/>
          </p:nvGrpSpPr>
          <p:grpSpPr>
            <a:xfrm>
              <a:off x="0" y="0"/>
              <a:ext cx="4275533" cy="3153216"/>
              <a:chOff x="0" y="0"/>
              <a:chExt cx="4275532" cy="3153215"/>
            </a:xfrm>
          </p:grpSpPr>
          <p:sp>
            <p:nvSpPr>
              <p:cNvPr id="381" name="Shape 381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953439" y="2594415"/>
                <a:ext cx="322630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Species Variability</a:t>
                </a:r>
              </a:p>
            </p:txBody>
          </p:sp>
        </p:grpSp>
        <p:sp>
          <p:nvSpPr>
            <p:cNvPr id="385" name="Shape 385"/>
            <p:cNvSpPr/>
            <p:nvPr/>
          </p:nvSpPr>
          <p:spPr>
            <a:xfrm flipV="1">
              <a:off x="15310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2530724" y="94894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391" name="Shape 391"/>
          <p:cNvSpPr/>
          <p:nvPr/>
        </p:nvSpPr>
        <p:spPr>
          <a:xfrm>
            <a:off x="9263101" y="94894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grpSp>
        <p:nvGrpSpPr>
          <p:cNvPr id="395" name="Group 395"/>
          <p:cNvGrpSpPr/>
          <p:nvPr/>
        </p:nvGrpSpPr>
        <p:grpSpPr>
          <a:xfrm>
            <a:off x="699333" y="278905"/>
            <a:ext cx="5385678" cy="4833080"/>
            <a:chOff x="0" y="0"/>
            <a:chExt cx="5385677" cy="4833079"/>
          </a:xfrm>
        </p:grpSpPr>
        <p:pic>
          <p:nvPicPr>
            <p:cNvPr id="392" name="CV_GrossAsyncWithin_6Jan2016.png"/>
            <p:cNvPicPr/>
            <p:nvPr/>
          </p:nvPicPr>
          <p:blipFill>
            <a:blip r:embed="rId3">
              <a:extLst/>
            </a:blip>
            <a:srcRect t="1577" b="1577"/>
            <a:stretch>
              <a:fillRect/>
            </a:stretch>
          </p:blipFill>
          <p:spPr>
            <a:xfrm>
              <a:off x="168483" y="708313"/>
              <a:ext cx="4895043" cy="3883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3" name="Shape 393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394" name="Shape 394"/>
            <p:cNvSpPr/>
            <p:nvPr/>
          </p:nvSpPr>
          <p:spPr>
            <a:xfrm>
              <a:off x="552598" y="4372823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(between-species)</a:t>
              </a:r>
            </a:p>
          </p:txBody>
        </p:sp>
      </p:grpSp>
      <p:grpSp>
        <p:nvGrpSpPr>
          <p:cNvPr id="399" name="Group 399"/>
          <p:cNvGrpSpPr/>
          <p:nvPr/>
        </p:nvGrpSpPr>
        <p:grpSpPr>
          <a:xfrm>
            <a:off x="7214433" y="278905"/>
            <a:ext cx="5362934" cy="4833080"/>
            <a:chOff x="0" y="0"/>
            <a:chExt cx="5362932" cy="4833079"/>
          </a:xfrm>
        </p:grpSpPr>
        <p:pic>
          <p:nvPicPr>
            <p:cNvPr id="396" name="CV_GrossAsyncBetween_6Jan2016.png"/>
            <p:cNvPicPr/>
            <p:nvPr/>
          </p:nvPicPr>
          <p:blipFill>
            <a:blip r:embed="rId4">
              <a:extLst/>
            </a:blip>
            <a:srcRect t="1577" b="1577"/>
            <a:stretch>
              <a:fillRect/>
            </a:stretch>
          </p:blipFill>
          <p:spPr>
            <a:xfrm>
              <a:off x="210367" y="703428"/>
              <a:ext cx="4895043" cy="3883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Shape 397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398" name="Shape 398"/>
            <p:cNvSpPr/>
            <p:nvPr/>
          </p:nvSpPr>
          <p:spPr>
            <a:xfrm>
              <a:off x="529853" y="4363298"/>
              <a:ext cx="4833080" cy="4568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(between-patch)</a:t>
              </a:r>
            </a:p>
          </p:txBody>
        </p:sp>
      </p:grpSp>
      <p:grpSp>
        <p:nvGrpSpPr>
          <p:cNvPr id="403" name="Group 403"/>
          <p:cNvGrpSpPr/>
          <p:nvPr/>
        </p:nvGrpSpPr>
        <p:grpSpPr>
          <a:xfrm>
            <a:off x="712033" y="4723905"/>
            <a:ext cx="5512678" cy="4898183"/>
            <a:chOff x="0" y="0"/>
            <a:chExt cx="5512677" cy="4898181"/>
          </a:xfrm>
        </p:grpSpPr>
        <p:pic>
          <p:nvPicPr>
            <p:cNvPr id="400" name="CV_avSpVar_6Jan2016.png"/>
            <p:cNvPicPr/>
            <p:nvPr/>
          </p:nvPicPr>
          <p:blipFill>
            <a:blip r:embed="rId5">
              <a:extLst/>
            </a:blip>
            <a:srcRect t="1577" b="1577"/>
            <a:stretch>
              <a:fillRect/>
            </a:stretch>
          </p:blipFill>
          <p:spPr>
            <a:xfrm>
              <a:off x="128173" y="682787"/>
              <a:ext cx="5052240" cy="4008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Shape 401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sp>
        <p:nvSpPr>
          <p:cNvPr id="404" name="Shape 404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8" name="Group 408"/>
          <p:cNvGrpSpPr/>
          <p:nvPr/>
        </p:nvGrpSpPr>
        <p:grpSpPr>
          <a:xfrm>
            <a:off x="4728102" y="846323"/>
            <a:ext cx="863601" cy="863601"/>
            <a:chOff x="0" y="0"/>
            <a:chExt cx="863600" cy="863600"/>
          </a:xfrm>
        </p:grpSpPr>
        <p:sp>
          <p:nvSpPr>
            <p:cNvPr id="406" name="Shape 406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11" name="Group 411"/>
          <p:cNvGrpSpPr/>
          <p:nvPr/>
        </p:nvGrpSpPr>
        <p:grpSpPr>
          <a:xfrm>
            <a:off x="11106808" y="846323"/>
            <a:ext cx="863601" cy="863601"/>
            <a:chOff x="0" y="0"/>
            <a:chExt cx="863600" cy="863600"/>
          </a:xfrm>
        </p:grpSpPr>
        <p:sp>
          <p:nvSpPr>
            <p:cNvPr id="409" name="Shape 409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5191239" y="5321313"/>
            <a:ext cx="863601" cy="863601"/>
            <a:chOff x="0" y="0"/>
            <a:chExt cx="863600" cy="863600"/>
          </a:xfrm>
        </p:grpSpPr>
        <p:sp>
          <p:nvSpPr>
            <p:cNvPr id="412" name="Shape 412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228272" y="5652385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50" name="Shape 50"/>
          <p:cNvSpPr/>
          <p:nvPr/>
        </p:nvSpPr>
        <p:spPr>
          <a:xfrm>
            <a:off x="5333999" y="1232785"/>
            <a:ext cx="23368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Stability</a:t>
            </a:r>
          </a:p>
        </p:txBody>
      </p:sp>
      <p:sp>
        <p:nvSpPr>
          <p:cNvPr id="51" name="Shape 51"/>
          <p:cNvSpPr/>
          <p:nvPr/>
        </p:nvSpPr>
        <p:spPr>
          <a:xfrm flipV="1">
            <a:off x="6501231" y="2326182"/>
            <a:ext cx="1" cy="3096408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743337" y="6459880"/>
            <a:ext cx="56191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(Species Richness)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69046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19" name="Shape 419"/>
          <p:cNvSpPr/>
          <p:nvPr/>
        </p:nvSpPr>
        <p:spPr>
          <a:xfrm>
            <a:off x="541934" y="1286402"/>
            <a:ext cx="5905171" cy="7418660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20" name="Shape 420"/>
          <p:cNvSpPr/>
          <p:nvPr/>
        </p:nvSpPr>
        <p:spPr>
          <a:xfrm>
            <a:off x="5387339" y="8967899"/>
            <a:ext cx="206146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Diversity</a:t>
            </a:r>
          </a:p>
        </p:txBody>
      </p:sp>
      <p:sp>
        <p:nvSpPr>
          <p:cNvPr id="421" name="Shape 421"/>
          <p:cNvSpPr/>
          <p:nvPr/>
        </p:nvSpPr>
        <p:spPr>
          <a:xfrm>
            <a:off x="5556249" y="102485"/>
            <a:ext cx="1892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4000"/>
              <a:t>Stability</a:t>
            </a:r>
          </a:p>
        </p:txBody>
      </p:sp>
      <p:sp>
        <p:nvSpPr>
          <p:cNvPr id="422" name="Shape 422"/>
          <p:cNvSpPr/>
          <p:nvPr/>
        </p:nvSpPr>
        <p:spPr>
          <a:xfrm flipH="1" flipV="1">
            <a:off x="7536417" y="599903"/>
            <a:ext cx="1882095" cy="609309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146736" y="1250594"/>
            <a:ext cx="12153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Beta</a:t>
            </a:r>
          </a:p>
        </p:txBody>
      </p:sp>
      <p:sp>
        <p:nvSpPr>
          <p:cNvPr id="424" name="Shape 424"/>
          <p:cNvSpPr/>
          <p:nvPr/>
        </p:nvSpPr>
        <p:spPr>
          <a:xfrm>
            <a:off x="2671174" y="1250594"/>
            <a:ext cx="14411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4000" b="1"/>
              <a:t>Local</a:t>
            </a:r>
          </a:p>
        </p:txBody>
      </p:sp>
      <p:sp>
        <p:nvSpPr>
          <p:cNvPr id="425" name="Shape 425"/>
          <p:cNvSpPr/>
          <p:nvPr/>
        </p:nvSpPr>
        <p:spPr>
          <a:xfrm flipV="1">
            <a:off x="3419369" y="553269"/>
            <a:ext cx="2049014" cy="697670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26" name="Shape 426"/>
          <p:cNvSpPr/>
          <p:nvPr/>
        </p:nvSpPr>
        <p:spPr>
          <a:xfrm flipH="1" flipV="1">
            <a:off x="4759849" y="8746004"/>
            <a:ext cx="471117" cy="471117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27" name="Shape 427"/>
          <p:cNvSpPr/>
          <p:nvPr/>
        </p:nvSpPr>
        <p:spPr>
          <a:xfrm flipV="1">
            <a:off x="7486823" y="8746004"/>
            <a:ext cx="730831" cy="5128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433" name="Group 433"/>
          <p:cNvGrpSpPr/>
          <p:nvPr/>
        </p:nvGrpSpPr>
        <p:grpSpPr>
          <a:xfrm>
            <a:off x="681316" y="1994916"/>
            <a:ext cx="5400676" cy="3191317"/>
            <a:chOff x="0" y="0"/>
            <a:chExt cx="5400675" cy="3191316"/>
          </a:xfrm>
        </p:grpSpPr>
        <p:grpSp>
          <p:nvGrpSpPr>
            <p:cNvPr id="431" name="Group 431"/>
            <p:cNvGrpSpPr/>
            <p:nvPr/>
          </p:nvGrpSpPr>
          <p:grpSpPr>
            <a:xfrm>
              <a:off x="0" y="0"/>
              <a:ext cx="5400675" cy="3191317"/>
              <a:chOff x="-133743" y="0"/>
              <a:chExt cx="5400675" cy="3191316"/>
            </a:xfrm>
          </p:grpSpPr>
          <p:sp>
            <p:nvSpPr>
              <p:cNvPr id="428" name="Shape 428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-133744" y="2632516"/>
                <a:ext cx="5400676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(between-species)</a:t>
                </a:r>
              </a:p>
            </p:txBody>
          </p:sp>
        </p:grpSp>
        <p:sp>
          <p:nvSpPr>
            <p:cNvPr id="432" name="Shape 432"/>
            <p:cNvSpPr/>
            <p:nvPr/>
          </p:nvSpPr>
          <p:spPr>
            <a:xfrm>
              <a:off x="1664830" y="5604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439" name="Group 439"/>
          <p:cNvGrpSpPr/>
          <p:nvPr/>
        </p:nvGrpSpPr>
        <p:grpSpPr>
          <a:xfrm>
            <a:off x="7304760" y="1994916"/>
            <a:ext cx="5087100" cy="3191317"/>
            <a:chOff x="0" y="0"/>
            <a:chExt cx="5087099" cy="3191316"/>
          </a:xfrm>
        </p:grpSpPr>
        <p:grpSp>
          <p:nvGrpSpPr>
            <p:cNvPr id="437" name="Group 437"/>
            <p:cNvGrpSpPr/>
            <p:nvPr/>
          </p:nvGrpSpPr>
          <p:grpSpPr>
            <a:xfrm>
              <a:off x="0" y="0"/>
              <a:ext cx="5087100" cy="3191317"/>
              <a:chOff x="0" y="0"/>
              <a:chExt cx="5087099" cy="3191316"/>
            </a:xfrm>
          </p:grpSpPr>
          <p:sp>
            <p:nvSpPr>
              <p:cNvPr id="434" name="Shape 434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5" name="Shape 435"/>
              <p:cNvSpPr/>
              <p:nvPr/>
            </p:nvSpPr>
            <p:spPr>
              <a:xfrm>
                <a:off x="-1" y="8218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46088" y="2632516"/>
                <a:ext cx="5041012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Asynchrony (between-patch)</a:t>
                </a:r>
              </a:p>
            </p:txBody>
          </p:sp>
        </p:grpSp>
        <p:sp>
          <p:nvSpPr>
            <p:cNvPr id="438" name="Shape 438"/>
            <p:cNvSpPr/>
            <p:nvPr/>
          </p:nvSpPr>
          <p:spPr>
            <a:xfrm>
              <a:off x="15691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445" name="Group 445"/>
          <p:cNvGrpSpPr/>
          <p:nvPr/>
        </p:nvGrpSpPr>
        <p:grpSpPr>
          <a:xfrm>
            <a:off x="815060" y="5474716"/>
            <a:ext cx="4275534" cy="3153217"/>
            <a:chOff x="0" y="0"/>
            <a:chExt cx="4275532" cy="3153215"/>
          </a:xfrm>
        </p:grpSpPr>
        <p:grpSp>
          <p:nvGrpSpPr>
            <p:cNvPr id="443" name="Group 443"/>
            <p:cNvGrpSpPr/>
            <p:nvPr/>
          </p:nvGrpSpPr>
          <p:grpSpPr>
            <a:xfrm>
              <a:off x="0" y="0"/>
              <a:ext cx="4275533" cy="3153216"/>
              <a:chOff x="0" y="0"/>
              <a:chExt cx="4275532" cy="3153215"/>
            </a:xfrm>
          </p:grpSpPr>
          <p:sp>
            <p:nvSpPr>
              <p:cNvPr id="440" name="Shape 440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953439" y="2594415"/>
                <a:ext cx="3226309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 lvl="0">
                  <a:defRPr sz="1800"/>
                </a:pPr>
                <a:r>
                  <a:rPr sz="3000"/>
                  <a:t>Species Variability</a:t>
                </a:r>
              </a:p>
            </p:txBody>
          </p:sp>
        </p:grpSp>
        <p:sp>
          <p:nvSpPr>
            <p:cNvPr id="444" name="Shape 444"/>
            <p:cNvSpPr/>
            <p:nvPr/>
          </p:nvSpPr>
          <p:spPr>
            <a:xfrm flipV="1">
              <a:off x="1531086" y="5731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7070572" y="5474716"/>
            <a:ext cx="5601564" cy="3140517"/>
            <a:chOff x="0" y="0"/>
            <a:chExt cx="5601563" cy="3140515"/>
          </a:xfrm>
        </p:grpSpPr>
        <p:grpSp>
          <p:nvGrpSpPr>
            <p:cNvPr id="449" name="Group 449"/>
            <p:cNvGrpSpPr/>
            <p:nvPr/>
          </p:nvGrpSpPr>
          <p:grpSpPr>
            <a:xfrm>
              <a:off x="0" y="0"/>
              <a:ext cx="5601564" cy="3140516"/>
              <a:chOff x="-234187" y="0"/>
              <a:chExt cx="5601563" cy="3140515"/>
            </a:xfrm>
          </p:grpSpPr>
          <p:sp>
            <p:nvSpPr>
              <p:cNvPr id="446" name="Shape 446"/>
              <p:cNvSpPr/>
              <p:nvPr/>
            </p:nvSpPr>
            <p:spPr>
              <a:xfrm>
                <a:off x="877798" y="0"/>
                <a:ext cx="3397735" cy="267192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-1" y="898093"/>
                <a:ext cx="723749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600"/>
                  <a:t>CV</a:t>
                </a: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-234188" y="2607115"/>
                <a:ext cx="5601564" cy="533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pPr lvl="0">
                  <a:defRPr sz="1800"/>
                </a:pPr>
                <a:r>
                  <a:rPr sz="2800"/>
                  <a:t>Species Turnover (between-patch)</a:t>
                </a:r>
              </a:p>
            </p:txBody>
          </p:sp>
        </p:grpSp>
        <p:sp>
          <p:nvSpPr>
            <p:cNvPr id="450" name="Shape 450"/>
            <p:cNvSpPr/>
            <p:nvPr/>
          </p:nvSpPr>
          <p:spPr>
            <a:xfrm flipH="1" flipV="1">
              <a:off x="1803374" y="611244"/>
              <a:ext cx="1964159" cy="1651001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2530724" y="94894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456" name="Shape 456"/>
          <p:cNvSpPr/>
          <p:nvPr/>
        </p:nvSpPr>
        <p:spPr>
          <a:xfrm>
            <a:off x="9263101" y="94894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grpSp>
        <p:nvGrpSpPr>
          <p:cNvPr id="460" name="Group 460"/>
          <p:cNvGrpSpPr/>
          <p:nvPr/>
        </p:nvGrpSpPr>
        <p:grpSpPr>
          <a:xfrm>
            <a:off x="699333" y="278905"/>
            <a:ext cx="5385678" cy="4833080"/>
            <a:chOff x="0" y="0"/>
            <a:chExt cx="5385677" cy="4833079"/>
          </a:xfrm>
        </p:grpSpPr>
        <p:pic>
          <p:nvPicPr>
            <p:cNvPr id="457" name="CV_GrossAsyncWithin_6Jan2016.png"/>
            <p:cNvPicPr/>
            <p:nvPr/>
          </p:nvPicPr>
          <p:blipFill>
            <a:blip r:embed="rId3">
              <a:extLst/>
            </a:blip>
            <a:srcRect t="1577" b="1577"/>
            <a:stretch>
              <a:fillRect/>
            </a:stretch>
          </p:blipFill>
          <p:spPr>
            <a:xfrm>
              <a:off x="168483" y="708313"/>
              <a:ext cx="4895043" cy="3883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8" name="Shape 458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59" name="Shape 459"/>
            <p:cNvSpPr/>
            <p:nvPr/>
          </p:nvSpPr>
          <p:spPr>
            <a:xfrm>
              <a:off x="552598" y="4372823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(between-species)</a:t>
              </a:r>
            </a:p>
          </p:txBody>
        </p:sp>
      </p:grpSp>
      <p:grpSp>
        <p:nvGrpSpPr>
          <p:cNvPr id="464" name="Group 464"/>
          <p:cNvGrpSpPr/>
          <p:nvPr/>
        </p:nvGrpSpPr>
        <p:grpSpPr>
          <a:xfrm>
            <a:off x="7214433" y="278905"/>
            <a:ext cx="5362934" cy="4833080"/>
            <a:chOff x="0" y="0"/>
            <a:chExt cx="5362932" cy="4833079"/>
          </a:xfrm>
        </p:grpSpPr>
        <p:pic>
          <p:nvPicPr>
            <p:cNvPr id="461" name="CV_GrossAsyncBetween_6Jan2016.png"/>
            <p:cNvPicPr/>
            <p:nvPr/>
          </p:nvPicPr>
          <p:blipFill>
            <a:blip r:embed="rId4">
              <a:extLst/>
            </a:blip>
            <a:srcRect t="1577" b="1577"/>
            <a:stretch>
              <a:fillRect/>
            </a:stretch>
          </p:blipFill>
          <p:spPr>
            <a:xfrm>
              <a:off x="210367" y="703428"/>
              <a:ext cx="4895043" cy="3883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2" name="Shape 462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529853" y="4363298"/>
              <a:ext cx="4833080" cy="4568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Asynchrony (between-patch)</a:t>
              </a:r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712033" y="4723905"/>
            <a:ext cx="5512678" cy="4898183"/>
            <a:chOff x="0" y="0"/>
            <a:chExt cx="5512677" cy="4898181"/>
          </a:xfrm>
        </p:grpSpPr>
        <p:pic>
          <p:nvPicPr>
            <p:cNvPr id="465" name="CV_avSpVar_6Jan2016.png"/>
            <p:cNvPicPr/>
            <p:nvPr/>
          </p:nvPicPr>
          <p:blipFill>
            <a:blip r:embed="rId5">
              <a:extLst/>
            </a:blip>
            <a:srcRect t="1577" b="1577"/>
            <a:stretch>
              <a:fillRect/>
            </a:stretch>
          </p:blipFill>
          <p:spPr>
            <a:xfrm>
              <a:off x="128173" y="682787"/>
              <a:ext cx="5052240" cy="4008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Shape 466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679598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Mean Species Variability (within-patch)</a:t>
              </a:r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7280023" y="4723905"/>
            <a:ext cx="5297343" cy="4898183"/>
            <a:chOff x="0" y="0"/>
            <a:chExt cx="5297342" cy="4898181"/>
          </a:xfrm>
        </p:grpSpPr>
        <p:pic>
          <p:nvPicPr>
            <p:cNvPr id="469" name="CV_Bray_6Jan2016.png"/>
            <p:cNvPicPr/>
            <p:nvPr/>
          </p:nvPicPr>
          <p:blipFill>
            <a:blip r:embed="rId6">
              <a:extLst/>
            </a:blip>
            <a:srcRect t="879" b="879"/>
            <a:stretch>
              <a:fillRect/>
            </a:stretch>
          </p:blipFill>
          <p:spPr>
            <a:xfrm>
              <a:off x="157478" y="802183"/>
              <a:ext cx="4825555" cy="3883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0" name="Shape 470"/>
            <p:cNvSpPr/>
            <p:nvPr/>
          </p:nvSpPr>
          <p:spPr>
            <a:xfrm rot="16200000">
              <a:off x="-2188103" y="2188102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CV (Total Community CUE)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464263" y="4441307"/>
              <a:ext cx="4833080" cy="4568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/>
              </a:pPr>
              <a:r>
                <a:rPr sz="2000"/>
                <a:t>Species Turnover (Bray Dissimilarity)</a:t>
              </a:r>
            </a:p>
          </p:txBody>
        </p:sp>
      </p:grpSp>
      <p:sp>
        <p:nvSpPr>
          <p:cNvPr id="473" name="Shape 473"/>
          <p:cNvSpPr/>
          <p:nvPr/>
        </p:nvSpPr>
        <p:spPr>
          <a:xfrm>
            <a:off x="69046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541934" y="106273"/>
            <a:ext cx="5905171" cy="9541054"/>
          </a:xfrm>
          <a:prstGeom prst="rect">
            <a:avLst/>
          </a:pr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Group 477"/>
          <p:cNvGrpSpPr/>
          <p:nvPr/>
        </p:nvGrpSpPr>
        <p:grpSpPr>
          <a:xfrm>
            <a:off x="4728102" y="846323"/>
            <a:ext cx="863601" cy="863601"/>
            <a:chOff x="0" y="0"/>
            <a:chExt cx="863600" cy="863600"/>
          </a:xfrm>
        </p:grpSpPr>
        <p:sp>
          <p:nvSpPr>
            <p:cNvPr id="475" name="Shape 475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11106807" y="846323"/>
            <a:ext cx="863601" cy="863601"/>
            <a:chOff x="0" y="0"/>
            <a:chExt cx="863600" cy="863600"/>
          </a:xfrm>
        </p:grpSpPr>
        <p:sp>
          <p:nvSpPr>
            <p:cNvPr id="478" name="Shape 478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3" name="Group 483"/>
          <p:cNvGrpSpPr/>
          <p:nvPr/>
        </p:nvGrpSpPr>
        <p:grpSpPr>
          <a:xfrm>
            <a:off x="11106807" y="5321313"/>
            <a:ext cx="863601" cy="863601"/>
            <a:chOff x="0" y="0"/>
            <a:chExt cx="863600" cy="863600"/>
          </a:xfrm>
        </p:grpSpPr>
        <p:sp>
          <p:nvSpPr>
            <p:cNvPr id="481" name="Shape 481"/>
            <p:cNvSpPr/>
            <p:nvPr/>
          </p:nvSpPr>
          <p:spPr>
            <a:xfrm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5191239" y="5321313"/>
            <a:ext cx="863601" cy="863601"/>
            <a:chOff x="0" y="0"/>
            <a:chExt cx="863600" cy="863600"/>
          </a:xfrm>
        </p:grpSpPr>
        <p:sp>
          <p:nvSpPr>
            <p:cNvPr id="484" name="Shape 484"/>
            <p:cNvSpPr/>
            <p:nvPr/>
          </p:nvSpPr>
          <p:spPr>
            <a:xfrm flipV="1">
              <a:off x="85953" y="162637"/>
              <a:ext cx="708966" cy="521054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0" y="0"/>
              <a:ext cx="863600" cy="8636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491" name="Shape 491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grpSp>
        <p:nvGrpSpPr>
          <p:cNvPr id="495" name="Group 495"/>
          <p:cNvGrpSpPr/>
          <p:nvPr/>
        </p:nvGrpSpPr>
        <p:grpSpPr>
          <a:xfrm>
            <a:off x="1781486" y="2772841"/>
            <a:ext cx="4493738" cy="3682666"/>
            <a:chOff x="0" y="0"/>
            <a:chExt cx="4493736" cy="3682664"/>
          </a:xfrm>
        </p:grpSpPr>
        <p:sp>
          <p:nvSpPr>
            <p:cNvPr id="492" name="Shape 492"/>
            <p:cNvSpPr/>
            <p:nvPr/>
          </p:nvSpPr>
          <p:spPr>
            <a:xfrm>
              <a:off x="1425270" y="59258"/>
              <a:ext cx="177280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Local</a:t>
              </a:r>
            </a:p>
          </p:txBody>
        </p:sp>
        <p:sp>
          <p:nvSpPr>
            <p:cNvPr id="494" name="Shape 494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496" name="Shape 496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97" name="Shape 497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501" name="Group 501"/>
          <p:cNvGrpSpPr/>
          <p:nvPr/>
        </p:nvGrpSpPr>
        <p:grpSpPr>
          <a:xfrm>
            <a:off x="6734486" y="2772842"/>
            <a:ext cx="4493738" cy="3682665"/>
            <a:chOff x="0" y="0"/>
            <a:chExt cx="4493736" cy="3682664"/>
          </a:xfrm>
        </p:grpSpPr>
        <p:sp>
          <p:nvSpPr>
            <p:cNvPr id="498" name="Shape 498"/>
            <p:cNvSpPr/>
            <p:nvPr/>
          </p:nvSpPr>
          <p:spPr>
            <a:xfrm>
              <a:off x="1423192" y="46557"/>
              <a:ext cx="149065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Beta</a:t>
              </a:r>
            </a:p>
          </p:txBody>
        </p:sp>
        <p:sp>
          <p:nvSpPr>
            <p:cNvPr id="500" name="Shape 500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502" name="Shape 502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03" name="Shape 503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17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18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1075639" y="740460"/>
            <a:ext cx="278282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Thanks:</a:t>
            </a:r>
          </a:p>
        </p:txBody>
      </p:sp>
      <p:pic>
        <p:nvPicPr>
          <p:cNvPr id="509" name="PFXphot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819" y="2024970"/>
            <a:ext cx="4036883" cy="3031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etchey_group_picture2016-300x200.jpeg"/>
          <p:cNvPicPr/>
          <p:nvPr/>
        </p:nvPicPr>
        <p:blipFill>
          <a:blip r:embed="rId3">
            <a:extLst/>
          </a:blip>
          <a:srcRect t="14092"/>
          <a:stretch>
            <a:fillRect/>
          </a:stretch>
        </p:blipFill>
        <p:spPr>
          <a:xfrm>
            <a:off x="6599707" y="2033017"/>
            <a:ext cx="5292709" cy="303120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Shape 511"/>
          <p:cNvSpPr/>
          <p:nvPr/>
        </p:nvSpPr>
        <p:spPr>
          <a:xfrm>
            <a:off x="632663" y="5091988"/>
            <a:ext cx="567537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Gulf of Alaska </a:t>
            </a:r>
            <a:br>
              <a:rPr sz="2400"/>
            </a:br>
            <a:r>
              <a:rPr sz="2400"/>
              <a:t>Portfolio Effects Working Group (NCEAS)</a:t>
            </a:r>
          </a:p>
        </p:txBody>
      </p:sp>
      <p:sp>
        <p:nvSpPr>
          <p:cNvPr id="512" name="Shape 512"/>
          <p:cNvSpPr/>
          <p:nvPr/>
        </p:nvSpPr>
        <p:spPr>
          <a:xfrm>
            <a:off x="8018881" y="5117388"/>
            <a:ext cx="294254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Petchey Lab Group </a:t>
            </a:r>
            <a:br>
              <a:rPr sz="2400"/>
            </a:br>
            <a:r>
              <a:rPr sz="2400"/>
              <a:t>(University of Zürich)</a:t>
            </a:r>
          </a:p>
        </p:txBody>
      </p:sp>
      <p:sp>
        <p:nvSpPr>
          <p:cNvPr id="513" name="Shape 513"/>
          <p:cNvSpPr/>
          <p:nvPr/>
        </p:nvSpPr>
        <p:spPr>
          <a:xfrm>
            <a:off x="1036523" y="8184336"/>
            <a:ext cx="47914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ward@nceas.ucsb.edu</a:t>
            </a:r>
          </a:p>
        </p:txBody>
      </p:sp>
      <p:sp>
        <p:nvSpPr>
          <p:cNvPr id="514" name="Shape 514"/>
          <p:cNvSpPr/>
          <p:nvPr/>
        </p:nvSpPr>
        <p:spPr>
          <a:xfrm>
            <a:off x="1043432" y="6377761"/>
            <a:ext cx="11302899" cy="146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3600"/>
              <a:t>NOAA RACE Groundfish Survey staff 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3600"/>
              <a:t>Exxon Valdez Oil Spill Trustee Council &amp; Science Panel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SpRichness_km2_5Jan20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6254" y="1431186"/>
            <a:ext cx="9376440" cy="7439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nMDS_Wisconsin_Temporal.png"/>
          <p:cNvPicPr/>
          <p:nvPr/>
        </p:nvPicPr>
        <p:blipFill>
          <a:blip r:embed="rId2">
            <a:extLst/>
          </a:blip>
          <a:srcRect t="11811" r="51567"/>
          <a:stretch>
            <a:fillRect/>
          </a:stretch>
        </p:blipFill>
        <p:spPr>
          <a:xfrm>
            <a:off x="1389862" y="820539"/>
            <a:ext cx="9362501" cy="8112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935" y="773168"/>
            <a:ext cx="12049107" cy="7870334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Shape 521"/>
          <p:cNvSpPr/>
          <p:nvPr/>
        </p:nvSpPr>
        <p:spPr>
          <a:xfrm>
            <a:off x="7317783" y="8940362"/>
            <a:ext cx="53060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Mellin et al. 2014 Proc. R. Soc. B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  <p:sp>
        <p:nvSpPr>
          <p:cNvPr id="528" name="Shape 528"/>
          <p:cNvSpPr/>
          <p:nvPr/>
        </p:nvSpPr>
        <p:spPr>
          <a:xfrm>
            <a:off x="9439084" y="7723299"/>
            <a:ext cx="343217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Abundance</a:t>
            </a:r>
          </a:p>
        </p:txBody>
      </p:sp>
      <p:sp>
        <p:nvSpPr>
          <p:cNvPr id="529" name="Shape 529"/>
          <p:cNvSpPr/>
          <p:nvPr/>
        </p:nvSpPr>
        <p:spPr>
          <a:xfrm flipH="1" flipV="1">
            <a:off x="11244071" y="2649875"/>
            <a:ext cx="1" cy="5123957"/>
          </a:xfrm>
          <a:prstGeom prst="line">
            <a:avLst/>
          </a:prstGeom>
          <a:ln w="762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30" name="Shape 530"/>
          <p:cNvSpPr/>
          <p:nvPr/>
        </p:nvSpPr>
        <p:spPr>
          <a:xfrm flipH="1" flipV="1">
            <a:off x="8475343" y="1515100"/>
            <a:ext cx="2761035" cy="1165834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37088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532" name="Shape 532"/>
          <p:cNvSpPr/>
          <p:nvPr/>
        </p:nvSpPr>
        <p:spPr>
          <a:xfrm>
            <a:off x="39547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grpSp>
        <p:nvGrpSpPr>
          <p:cNvPr id="536" name="Group 536"/>
          <p:cNvGrpSpPr/>
          <p:nvPr/>
        </p:nvGrpSpPr>
        <p:grpSpPr>
          <a:xfrm>
            <a:off x="320986" y="2772841"/>
            <a:ext cx="4511657" cy="3682665"/>
            <a:chOff x="0" y="0"/>
            <a:chExt cx="4511655" cy="3682663"/>
          </a:xfrm>
        </p:grpSpPr>
        <p:sp>
          <p:nvSpPr>
            <p:cNvPr id="533" name="Shape 533"/>
            <p:cNvSpPr/>
            <p:nvPr/>
          </p:nvSpPr>
          <p:spPr>
            <a:xfrm>
              <a:off x="1425270" y="59258"/>
              <a:ext cx="177280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Local</a:t>
              </a:r>
            </a:p>
          </p:txBody>
        </p:sp>
        <p:sp>
          <p:nvSpPr>
            <p:cNvPr id="534" name="Shape 534"/>
            <p:cNvSpPr/>
            <p:nvPr/>
          </p:nvSpPr>
          <p:spPr>
            <a:xfrm>
              <a:off x="79659" y="1238579"/>
              <a:ext cx="4431997" cy="204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Species asynchrony within patches</a:t>
              </a:r>
              <a:br>
                <a:rPr sz="2800"/>
              </a:br>
              <a:r>
                <a:rPr sz="1400"/>
                <a:t> </a:t>
              </a:r>
              <a:endParaRPr sz="2800"/>
            </a:p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Species temporal variability within patches</a:t>
              </a:r>
            </a:p>
          </p:txBody>
        </p:sp>
        <p:sp>
          <p:nvSpPr>
            <p:cNvPr id="535" name="Shape 535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537" name="Shape 537"/>
          <p:cNvSpPr/>
          <p:nvPr/>
        </p:nvSpPr>
        <p:spPr>
          <a:xfrm flipH="1" flipV="1">
            <a:off x="37405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38" name="Shape 538"/>
          <p:cNvSpPr/>
          <p:nvPr/>
        </p:nvSpPr>
        <p:spPr>
          <a:xfrm flipV="1">
            <a:off x="56599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542" name="Group 542"/>
          <p:cNvGrpSpPr/>
          <p:nvPr/>
        </p:nvGrpSpPr>
        <p:grpSpPr>
          <a:xfrm>
            <a:off x="5273986" y="2772842"/>
            <a:ext cx="4493737" cy="3682664"/>
            <a:chOff x="0" y="0"/>
            <a:chExt cx="4493735" cy="3682663"/>
          </a:xfrm>
        </p:grpSpPr>
        <p:sp>
          <p:nvSpPr>
            <p:cNvPr id="539" name="Shape 539"/>
            <p:cNvSpPr/>
            <p:nvPr/>
          </p:nvSpPr>
          <p:spPr>
            <a:xfrm>
              <a:off x="1423192" y="46557"/>
              <a:ext cx="149065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/>
              </a:pPr>
              <a:r>
                <a:rPr sz="5000" b="1"/>
                <a:t>Beta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161143" y="1238579"/>
              <a:ext cx="4268548" cy="204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Community asynchrony between patches</a:t>
              </a:r>
              <a:br>
                <a:rPr sz="2800"/>
              </a:br>
              <a:r>
                <a:rPr sz="1400"/>
                <a:t> </a:t>
              </a:r>
              <a:endParaRPr sz="2800"/>
            </a:p>
            <a:p>
              <a:pPr marL="296333" lvl="0" indent="-296333" algn="l">
                <a:buSzPct val="75000"/>
                <a:buChar char="-"/>
                <a:defRPr sz="1800"/>
              </a:pPr>
              <a:r>
                <a:rPr sz="2800"/>
                <a:t>Spatial turnover in species identity</a:t>
              </a:r>
            </a:p>
          </p:txBody>
        </p:sp>
        <p:sp>
          <p:nvSpPr>
            <p:cNvPr id="541" name="Shape 541"/>
            <p:cNvSpPr/>
            <p:nvPr/>
          </p:nvSpPr>
          <p:spPr>
            <a:xfrm>
              <a:off x="0" y="0"/>
              <a:ext cx="4493736" cy="368266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543" name="Shape 543"/>
          <p:cNvSpPr/>
          <p:nvPr/>
        </p:nvSpPr>
        <p:spPr>
          <a:xfrm flipV="1">
            <a:off x="37405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544" name="Shape 544"/>
          <p:cNvSpPr/>
          <p:nvPr/>
        </p:nvSpPr>
        <p:spPr>
          <a:xfrm flipV="1">
            <a:off x="6632205" y="1579146"/>
            <a:ext cx="1" cy="1062958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creen Shot 2016-12-31 at 3.24.47 PM.png"/>
          <p:cNvPicPr/>
          <p:nvPr/>
        </p:nvPicPr>
        <p:blipFill>
          <a:blip r:embed="rId3">
            <a:extLst/>
          </a:blip>
          <a:srcRect t="16868" r="23683"/>
          <a:stretch>
            <a:fillRect/>
          </a:stretch>
        </p:blipFill>
        <p:spPr>
          <a:xfrm>
            <a:off x="248793" y="410964"/>
            <a:ext cx="7664318" cy="2266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Screen Shot 2016-12-31 at 3.29.26 PM.png"/>
          <p:cNvPicPr/>
          <p:nvPr/>
        </p:nvPicPr>
        <p:blipFill>
          <a:blip r:embed="rId4">
            <a:extLst/>
          </a:blip>
          <a:srcRect r="17397"/>
          <a:stretch>
            <a:fillRect/>
          </a:stretch>
        </p:blipFill>
        <p:spPr>
          <a:xfrm>
            <a:off x="297611" y="3938768"/>
            <a:ext cx="8731792" cy="2758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Screen Shot 2016-12-31 at 3.26.10 PM.png"/>
          <p:cNvPicPr/>
          <p:nvPr/>
        </p:nvPicPr>
        <p:blipFill>
          <a:blip r:embed="rId5">
            <a:extLst/>
          </a:blip>
          <a:srcRect t="4250"/>
          <a:stretch>
            <a:fillRect/>
          </a:stretch>
        </p:blipFill>
        <p:spPr>
          <a:xfrm>
            <a:off x="5446322" y="2621684"/>
            <a:ext cx="7242359" cy="2308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Screen Shot 2016-12-31 at 3.30.54 PM.png"/>
          <p:cNvPicPr/>
          <p:nvPr/>
        </p:nvPicPr>
        <p:blipFill>
          <a:blip r:embed="rId6">
            <a:extLst/>
          </a:blip>
          <a:srcRect l="10888" t="6082" r="17302" b="6082"/>
          <a:stretch>
            <a:fillRect/>
          </a:stretch>
        </p:blipFill>
        <p:spPr>
          <a:xfrm>
            <a:off x="681126" y="7046039"/>
            <a:ext cx="6679115" cy="2266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Screen Shot 2016-12-31 at 3.26.39 PM.png"/>
          <p:cNvPicPr/>
          <p:nvPr/>
        </p:nvPicPr>
        <p:blipFill>
          <a:blip r:embed="rId7">
            <a:extLst/>
          </a:blip>
          <a:srcRect t="2023"/>
          <a:stretch>
            <a:fillRect/>
          </a:stretch>
        </p:blipFill>
        <p:spPr>
          <a:xfrm>
            <a:off x="7426701" y="6600009"/>
            <a:ext cx="5342756" cy="2680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Screen Shot 2017-01-03 at 2.47.10 PM.png"/>
          <p:cNvPicPr/>
          <p:nvPr/>
        </p:nvPicPr>
        <p:blipFill>
          <a:blip r:embed="rId8">
            <a:extLst/>
          </a:blip>
          <a:srcRect b="43720"/>
          <a:stretch>
            <a:fillRect/>
          </a:stretch>
        </p:blipFill>
        <p:spPr>
          <a:xfrm>
            <a:off x="7792714" y="357652"/>
            <a:ext cx="5222528" cy="164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64" name="Shape 64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sp>
        <p:nvSpPr>
          <p:cNvPr id="65" name="Shape 65"/>
          <p:cNvSpPr/>
          <p:nvPr/>
        </p:nvSpPr>
        <p:spPr>
          <a:xfrm>
            <a:off x="1781486" y="2772841"/>
            <a:ext cx="4493737" cy="368266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66" name="Shape 66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67" name="Shape 67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6734486" y="2772842"/>
            <a:ext cx="4493737" cy="368266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69" name="Shape 69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70" name="Shape 70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328202" y="9187356"/>
            <a:ext cx="45704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/>
            </a:lvl1pPr>
          </a:lstStyle>
          <a:p>
            <a:pPr lvl="0">
              <a:defRPr sz="1800" i="0"/>
            </a:pPr>
            <a:r>
              <a:rPr sz="2400" i="1"/>
              <a:t>Wang &amp; Loreau 2014 Ecol. Letts.</a:t>
            </a:r>
          </a:p>
        </p:txBody>
      </p:sp>
      <p:sp>
        <p:nvSpPr>
          <p:cNvPr id="72" name="Shape 72"/>
          <p:cNvSpPr/>
          <p:nvPr/>
        </p:nvSpPr>
        <p:spPr>
          <a:xfrm>
            <a:off x="2515006" y="3435264"/>
            <a:ext cx="3149601" cy="2387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5000" b="1">
                <a:latin typeface="Helvetica"/>
                <a:ea typeface="Helvetica"/>
                <a:cs typeface="Helvetica"/>
                <a:sym typeface="Helvetica"/>
              </a:rPr>
              <a:t>Local</a:t>
            </a:r>
            <a:r>
              <a:rPr sz="5000"/>
              <a:t/>
            </a:r>
            <a:br>
              <a:rPr sz="5000"/>
            </a:br>
            <a:r>
              <a:rPr sz="5000"/>
              <a:t>Diversity </a:t>
            </a:r>
            <a:br>
              <a:rPr sz="5000"/>
            </a:br>
            <a:r>
              <a:rPr sz="5000"/>
              <a:t>&amp; Variation</a:t>
            </a:r>
          </a:p>
        </p:txBody>
      </p:sp>
      <p:sp>
        <p:nvSpPr>
          <p:cNvPr id="73" name="Shape 73"/>
          <p:cNvSpPr/>
          <p:nvPr/>
        </p:nvSpPr>
        <p:spPr>
          <a:xfrm>
            <a:off x="6781787" y="3073395"/>
            <a:ext cx="4420236" cy="314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5000"/>
              <a:t>Between-Patch</a:t>
            </a:r>
            <a:br>
              <a:rPr sz="5000"/>
            </a:br>
            <a:r>
              <a:rPr sz="5000"/>
              <a:t>(</a:t>
            </a:r>
            <a:r>
              <a:rPr sz="5000" b="1">
                <a:latin typeface="Helvetica"/>
                <a:ea typeface="Helvetica"/>
                <a:cs typeface="Helvetica"/>
                <a:sym typeface="Helvetica"/>
              </a:rPr>
              <a:t>Beta</a:t>
            </a:r>
            <a:r>
              <a:rPr sz="5000"/>
              <a:t>)</a:t>
            </a:r>
            <a:br>
              <a:rPr sz="5000"/>
            </a:br>
            <a:r>
              <a:rPr sz="5000"/>
              <a:t>Diversity</a:t>
            </a:r>
            <a:br>
              <a:rPr sz="5000"/>
            </a:br>
            <a:r>
              <a:rPr sz="5000"/>
              <a:t>&amp; Variation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5169344" y="7723299"/>
            <a:ext cx="25482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Diversity</a:t>
            </a:r>
          </a:p>
        </p:txBody>
      </p:sp>
      <p:sp>
        <p:nvSpPr>
          <p:cNvPr id="78" name="Shape 78"/>
          <p:cNvSpPr/>
          <p:nvPr/>
        </p:nvSpPr>
        <p:spPr>
          <a:xfrm>
            <a:off x="3992880" y="661285"/>
            <a:ext cx="50190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 lvl="0">
              <a:defRPr sz="1800"/>
            </a:pPr>
            <a:r>
              <a:rPr sz="5000"/>
              <a:t>Regional Stability</a:t>
            </a:r>
          </a:p>
        </p:txBody>
      </p:sp>
      <p:sp>
        <p:nvSpPr>
          <p:cNvPr id="79" name="Shape 79"/>
          <p:cNvSpPr/>
          <p:nvPr/>
        </p:nvSpPr>
        <p:spPr>
          <a:xfrm>
            <a:off x="8157679" y="2819399"/>
            <a:ext cx="1490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Beta</a:t>
            </a:r>
          </a:p>
        </p:txBody>
      </p:sp>
      <p:sp>
        <p:nvSpPr>
          <p:cNvPr id="80" name="Shape 80"/>
          <p:cNvSpPr/>
          <p:nvPr/>
        </p:nvSpPr>
        <p:spPr>
          <a:xfrm>
            <a:off x="6895630" y="4011421"/>
            <a:ext cx="426854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/>
              <a:t>A</a:t>
            </a:r>
            <a:r>
              <a:rPr sz="2800" dirty="0" smtClean="0"/>
              <a:t>synchrony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between </a:t>
            </a:r>
            <a:r>
              <a:rPr lang="en-US" sz="2800" dirty="0" smtClean="0"/>
              <a:t>communitie</a:t>
            </a:r>
            <a:r>
              <a:rPr sz="2800" dirty="0" smtClean="0"/>
              <a:t>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Spatial turnover in species identity</a:t>
            </a:r>
          </a:p>
        </p:txBody>
      </p:sp>
      <p:sp>
        <p:nvSpPr>
          <p:cNvPr id="81" name="Shape 81"/>
          <p:cNvSpPr/>
          <p:nvPr/>
        </p:nvSpPr>
        <p:spPr>
          <a:xfrm>
            <a:off x="3206757" y="2832099"/>
            <a:ext cx="177280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5000" b="1"/>
              <a:t>Local</a:t>
            </a:r>
          </a:p>
        </p:txBody>
      </p:sp>
      <p:sp>
        <p:nvSpPr>
          <p:cNvPr id="82" name="Shape 82"/>
          <p:cNvSpPr/>
          <p:nvPr/>
        </p:nvSpPr>
        <p:spPr>
          <a:xfrm>
            <a:off x="1861146" y="4012979"/>
            <a:ext cx="4431997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lvl="0" indent="-296333" algn="l">
              <a:buSzPct val="75000"/>
              <a:buChar char="-"/>
              <a:defRPr sz="1800"/>
            </a:pPr>
            <a:r>
              <a:rPr lang="en-US" sz="2800" dirty="0" smtClean="0"/>
              <a:t>Asynchrony </a:t>
            </a:r>
            <a:br>
              <a:rPr lang="en-US" sz="2800" dirty="0" smtClean="0"/>
            </a:br>
            <a:r>
              <a:rPr lang="en-US" sz="2800" dirty="0" smtClean="0"/>
              <a:t>between s</a:t>
            </a:r>
            <a:r>
              <a:rPr sz="2800" dirty="0" smtClean="0"/>
              <a:t>pecies</a:t>
            </a:r>
            <a:r>
              <a:rPr sz="2800" dirty="0"/>
              <a:t/>
            </a:r>
            <a:br>
              <a:rPr sz="2800" dirty="0"/>
            </a:br>
            <a:r>
              <a:rPr sz="1400" dirty="0"/>
              <a:t> </a:t>
            </a:r>
            <a:endParaRPr sz="2800" dirty="0"/>
          </a:p>
          <a:p>
            <a:pPr marL="296333" lvl="0" indent="-296333" algn="l">
              <a:buSzPct val="75000"/>
              <a:buChar char="-"/>
              <a:defRPr sz="1800"/>
            </a:pPr>
            <a:r>
              <a:rPr sz="2800" dirty="0"/>
              <a:t>Species temporal </a:t>
            </a:r>
            <a:r>
              <a:rPr sz="2800" dirty="0" smtClean="0"/>
              <a:t>variabilit</a:t>
            </a:r>
            <a:r>
              <a:rPr lang="en-US" sz="2800" dirty="0" smtClean="0"/>
              <a:t>y</a:t>
            </a:r>
            <a:endParaRPr sz="2800" dirty="0"/>
          </a:p>
        </p:txBody>
      </p:sp>
      <p:sp>
        <p:nvSpPr>
          <p:cNvPr id="83" name="Shape 83"/>
          <p:cNvSpPr/>
          <p:nvPr/>
        </p:nvSpPr>
        <p:spPr>
          <a:xfrm>
            <a:off x="1781486" y="2772841"/>
            <a:ext cx="4493737" cy="368266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84" name="Shape 84"/>
          <p:cNvSpPr/>
          <p:nvPr/>
        </p:nvSpPr>
        <p:spPr>
          <a:xfrm flipH="1" flipV="1">
            <a:off x="5201081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5" name="Shape 85"/>
          <p:cNvSpPr/>
          <p:nvPr/>
        </p:nvSpPr>
        <p:spPr>
          <a:xfrm flipV="1">
            <a:off x="7120444" y="67143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734486" y="2772842"/>
            <a:ext cx="4493737" cy="368266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87" name="Shape 87"/>
          <p:cNvSpPr/>
          <p:nvPr/>
        </p:nvSpPr>
        <p:spPr>
          <a:xfrm flipV="1">
            <a:off x="5201081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8" name="Shape 88"/>
          <p:cNvSpPr/>
          <p:nvPr/>
        </p:nvSpPr>
        <p:spPr>
          <a:xfrm flipH="1" flipV="1">
            <a:off x="7120444" y="1558102"/>
            <a:ext cx="718262" cy="108400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6370827" y="9187356"/>
            <a:ext cx="65294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400"/>
              <a:t>modified from </a:t>
            </a:r>
            <a:r>
              <a:rPr sz="2400" i="1"/>
              <a:t>Wang &amp; Loreau 2014 Ecol. Letts.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creen Shot 2016-12-31 at 3.40.39 PM.png"/>
          <p:cNvPicPr/>
          <p:nvPr/>
        </p:nvPicPr>
        <p:blipFill>
          <a:blip r:embed="rId3">
            <a:extLst/>
          </a:blip>
          <a:srcRect l="5224" r="5224" b="4361"/>
          <a:stretch>
            <a:fillRect/>
          </a:stretch>
        </p:blipFill>
        <p:spPr>
          <a:xfrm>
            <a:off x="3497783" y="705869"/>
            <a:ext cx="9253475" cy="2242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Screen Shot 2016-12-31 at 3.41.21 PM.png"/>
          <p:cNvPicPr/>
          <p:nvPr/>
        </p:nvPicPr>
        <p:blipFill>
          <a:blip r:embed="rId4">
            <a:extLst/>
          </a:blip>
          <a:srcRect b="3818"/>
          <a:stretch>
            <a:fillRect/>
          </a:stretch>
        </p:blipFill>
        <p:spPr>
          <a:xfrm>
            <a:off x="3762160" y="6306332"/>
            <a:ext cx="9085186" cy="2731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Screen Shot 2016-12-31 at 3.41.42 PM.png"/>
          <p:cNvPicPr/>
          <p:nvPr/>
        </p:nvPicPr>
        <p:blipFill>
          <a:blip r:embed="rId5">
            <a:extLst/>
          </a:blip>
          <a:srcRect b="3941"/>
          <a:stretch>
            <a:fillRect/>
          </a:stretch>
        </p:blipFill>
        <p:spPr>
          <a:xfrm>
            <a:off x="235889" y="3326433"/>
            <a:ext cx="9509560" cy="2727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fisher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9218" y="494667"/>
            <a:ext cx="13069479" cy="874899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7254519" y="755548"/>
            <a:ext cx="5551933" cy="2613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3600">
                <a:solidFill>
                  <a:srgbClr val="FFFFFF"/>
                </a:solidFill>
              </a:rPr>
              <a:t>Management priorities:</a:t>
            </a:r>
          </a:p>
          <a:p>
            <a:pPr marL="381000" lvl="0" indent="-381000" algn="l">
              <a:lnSpc>
                <a:spcPct val="120000"/>
              </a:lnSpc>
              <a:buSzPct val="75000"/>
              <a:buChar char="-"/>
              <a:defRPr sz="1800"/>
            </a:pPr>
            <a:r>
              <a:rPr sz="3600">
                <a:solidFill>
                  <a:srgbClr val="FFFFFF"/>
                </a:solidFill>
              </a:rPr>
              <a:t>Local species richness?</a:t>
            </a:r>
          </a:p>
          <a:p>
            <a:pPr marL="381000" lvl="0" indent="-381000" algn="l">
              <a:lnSpc>
                <a:spcPct val="120000"/>
              </a:lnSpc>
              <a:buSzPct val="75000"/>
              <a:buChar char="-"/>
              <a:defRPr sz="1800"/>
            </a:pPr>
            <a:r>
              <a:rPr sz="3600">
                <a:solidFill>
                  <a:srgbClr val="FFFFFF"/>
                </a:solidFill>
              </a:rPr>
              <a:t>Spatial differences in </a:t>
            </a:r>
            <a:br>
              <a:rPr sz="3600">
                <a:solidFill>
                  <a:srgbClr val="FFFFFF"/>
                </a:solidFill>
              </a:rPr>
            </a:br>
            <a:r>
              <a:rPr sz="3600">
                <a:solidFill>
                  <a:srgbClr val="FFFFFF"/>
                </a:solidFill>
              </a:rPr>
              <a:t>species identity?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bigMap.png"/>
          <p:cNvPicPr/>
          <p:nvPr/>
        </p:nvPicPr>
        <p:blipFill>
          <a:blip r:embed="rId3">
            <a:extLst/>
          </a:blip>
          <a:srcRect l="16051" t="1228" r="10139" b="8393"/>
          <a:stretch>
            <a:fillRect/>
          </a:stretch>
        </p:blipFill>
        <p:spPr>
          <a:xfrm>
            <a:off x="139737" y="95611"/>
            <a:ext cx="4115963" cy="3915199"/>
          </a:xfrm>
          <a:prstGeom prst="rect">
            <a:avLst/>
          </a:prstGeom>
          <a:ln w="12700">
            <a:solidFill/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1648</Words>
  <Application>Microsoft Macintosh PowerPoint</Application>
  <PresentationFormat>Custom</PresentationFormat>
  <Paragraphs>261</Paragraphs>
  <Slides>37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From local to regional:  spatial scaling of long-term diversity and stability  in the Gulf of Alaska groundfish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local to regional:  spatial scaling of long-term diversity and stability  in the Gulf of Alaska groundfish community</dc:title>
  <cp:lastModifiedBy>Colette Ward</cp:lastModifiedBy>
  <cp:revision>14</cp:revision>
  <dcterms:modified xsi:type="dcterms:W3CDTF">2017-01-16T18:54:43Z</dcterms:modified>
</cp:coreProperties>
</file>